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4" r:id="rId2"/>
  </p:sldMasterIdLst>
  <p:notesMasterIdLst>
    <p:notesMasterId r:id="rId35"/>
  </p:notesMasterIdLst>
  <p:handoutMasterIdLst>
    <p:handoutMasterId r:id="rId36"/>
  </p:handoutMasterIdLst>
  <p:sldIdLst>
    <p:sldId id="320" r:id="rId3"/>
    <p:sldId id="338" r:id="rId4"/>
    <p:sldId id="336" r:id="rId5"/>
    <p:sldId id="284" r:id="rId6"/>
    <p:sldId id="317" r:id="rId7"/>
    <p:sldId id="274" r:id="rId8"/>
    <p:sldId id="346" r:id="rId9"/>
    <p:sldId id="275" r:id="rId10"/>
    <p:sldId id="356" r:id="rId11"/>
    <p:sldId id="271" r:id="rId12"/>
    <p:sldId id="311" r:id="rId13"/>
    <p:sldId id="297" r:id="rId14"/>
    <p:sldId id="281" r:id="rId15"/>
    <p:sldId id="342" r:id="rId16"/>
    <p:sldId id="344" r:id="rId17"/>
    <p:sldId id="347" r:id="rId18"/>
    <p:sldId id="340" r:id="rId19"/>
    <p:sldId id="327" r:id="rId20"/>
    <p:sldId id="352" r:id="rId21"/>
    <p:sldId id="330" r:id="rId22"/>
    <p:sldId id="348" r:id="rId23"/>
    <p:sldId id="309" r:id="rId24"/>
    <p:sldId id="286" r:id="rId25"/>
    <p:sldId id="345" r:id="rId26"/>
    <p:sldId id="278" r:id="rId27"/>
    <p:sldId id="289" r:id="rId28"/>
    <p:sldId id="353" r:id="rId29"/>
    <p:sldId id="354" r:id="rId30"/>
    <p:sldId id="332" r:id="rId31"/>
    <p:sldId id="355" r:id="rId32"/>
    <p:sldId id="357" r:id="rId33"/>
    <p:sldId id="359" r:id="rId34"/>
  </p:sldIdLst>
  <p:sldSz cx="9144000" cy="6858000" type="screen4x3"/>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816" userDrawn="1">
          <p15:clr>
            <a:srgbClr val="A4A3A4"/>
          </p15:clr>
        </p15:guide>
        <p15:guide id="2" pos="120" userDrawn="1">
          <p15:clr>
            <a:srgbClr val="A4A3A4"/>
          </p15:clr>
        </p15:guide>
        <p15:guide id="3" orient="horz" pos="672" userDrawn="1">
          <p15:clr>
            <a:srgbClr val="A4A3A4"/>
          </p15:clr>
        </p15:guide>
        <p15:guide id="4" pos="3936"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59C56"/>
    <a:srgbClr val="5EB37D"/>
    <a:srgbClr val="E2D12B"/>
    <a:srgbClr val="CC6600"/>
    <a:srgbClr val="FFFF00"/>
    <a:srgbClr val="EB7575"/>
    <a:srgbClr val="334697"/>
    <a:srgbClr val="4B73FC"/>
    <a:srgbClr val="4D4CFC"/>
    <a:srgbClr val="FBFFF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893" autoAdjust="0"/>
    <p:restoredTop sz="74841" autoAdjust="0"/>
  </p:normalViewPr>
  <p:slideViewPr>
    <p:cSldViewPr snapToGrid="0">
      <p:cViewPr varScale="1">
        <p:scale>
          <a:sx n="75" d="100"/>
          <a:sy n="75" d="100"/>
        </p:scale>
        <p:origin x="1680" y="168"/>
      </p:cViewPr>
      <p:guideLst>
        <p:guide orient="horz" pos="816"/>
        <p:guide pos="120"/>
        <p:guide orient="horz" pos="672"/>
        <p:guide pos="3936"/>
      </p:guideLst>
    </p:cSldViewPr>
  </p:slideViewPr>
  <p:outlineViewPr>
    <p:cViewPr>
      <p:scale>
        <a:sx n="33" d="100"/>
        <a:sy n="33" d="100"/>
      </p:scale>
      <p:origin x="0" y="-12798"/>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heme" Target="theme/theme1.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handoutMaster" Target="handoutMasters/handout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notesMaster" Target="notesMasters/notesMaster1.xml"/><Relationship Id="rId8" Type="http://schemas.openxmlformats.org/officeDocument/2006/relationships/slide" Target="slides/slide6.xml"/><Relationship Id="rId3" Type="http://schemas.openxmlformats.org/officeDocument/2006/relationships/slide" Target="slides/slid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43979" cy="467363"/>
          </a:xfrm>
          <a:prstGeom prst="rect">
            <a:avLst/>
          </a:prstGeom>
        </p:spPr>
        <p:txBody>
          <a:bodyPr vert="horz" lIns="91577" tIns="45789" rIns="91577" bIns="45789" rtlCol="0"/>
          <a:lstStyle>
            <a:lvl1pPr algn="l">
              <a:defRPr sz="1200"/>
            </a:lvl1pPr>
          </a:lstStyle>
          <a:p>
            <a:endParaRPr lang="en-US"/>
          </a:p>
        </p:txBody>
      </p:sp>
      <p:sp>
        <p:nvSpPr>
          <p:cNvPr id="3" name="Date Placeholder 2"/>
          <p:cNvSpPr>
            <a:spLocks noGrp="1"/>
          </p:cNvSpPr>
          <p:nvPr>
            <p:ph type="dt" sz="quarter" idx="1"/>
          </p:nvPr>
        </p:nvSpPr>
        <p:spPr>
          <a:xfrm>
            <a:off x="3977531" y="0"/>
            <a:ext cx="3043979" cy="467363"/>
          </a:xfrm>
          <a:prstGeom prst="rect">
            <a:avLst/>
          </a:prstGeom>
        </p:spPr>
        <p:txBody>
          <a:bodyPr vert="horz" lIns="91577" tIns="45789" rIns="91577" bIns="45789" rtlCol="0"/>
          <a:lstStyle>
            <a:lvl1pPr algn="r">
              <a:defRPr sz="1200"/>
            </a:lvl1pPr>
          </a:lstStyle>
          <a:p>
            <a:fld id="{0303E6B6-7B65-4DA0-A0D9-2DF9B57D3A1D}" type="datetimeFigureOut">
              <a:rPr lang="en-US" smtClean="0"/>
              <a:t>7/29/18</a:t>
            </a:fld>
            <a:endParaRPr lang="en-US"/>
          </a:p>
        </p:txBody>
      </p:sp>
      <p:sp>
        <p:nvSpPr>
          <p:cNvPr id="4" name="Footer Placeholder 3"/>
          <p:cNvSpPr>
            <a:spLocks noGrp="1"/>
          </p:cNvSpPr>
          <p:nvPr>
            <p:ph type="ftr" sz="quarter" idx="2"/>
          </p:nvPr>
        </p:nvSpPr>
        <p:spPr>
          <a:xfrm>
            <a:off x="1" y="8841738"/>
            <a:ext cx="3043979" cy="467363"/>
          </a:xfrm>
          <a:prstGeom prst="rect">
            <a:avLst/>
          </a:prstGeom>
        </p:spPr>
        <p:txBody>
          <a:bodyPr vert="horz" lIns="91577" tIns="45789" rIns="91577" bIns="45789" rtlCol="0" anchor="b"/>
          <a:lstStyle>
            <a:lvl1pPr algn="l">
              <a:defRPr sz="1200"/>
            </a:lvl1pPr>
          </a:lstStyle>
          <a:p>
            <a:endParaRPr lang="en-US"/>
          </a:p>
        </p:txBody>
      </p:sp>
      <p:sp>
        <p:nvSpPr>
          <p:cNvPr id="5" name="Slide Number Placeholder 4"/>
          <p:cNvSpPr>
            <a:spLocks noGrp="1"/>
          </p:cNvSpPr>
          <p:nvPr>
            <p:ph type="sldNum" sz="quarter" idx="3"/>
          </p:nvPr>
        </p:nvSpPr>
        <p:spPr>
          <a:xfrm>
            <a:off x="3977531" y="8841738"/>
            <a:ext cx="3043979" cy="467363"/>
          </a:xfrm>
          <a:prstGeom prst="rect">
            <a:avLst/>
          </a:prstGeom>
        </p:spPr>
        <p:txBody>
          <a:bodyPr vert="horz" lIns="91577" tIns="45789" rIns="91577" bIns="45789" rtlCol="0" anchor="b"/>
          <a:lstStyle>
            <a:lvl1pPr algn="r">
              <a:defRPr sz="1200"/>
            </a:lvl1pPr>
          </a:lstStyle>
          <a:p>
            <a:fld id="{CF216226-010E-44DE-AA63-FBB22E0FAE96}" type="slidenum">
              <a:rPr lang="en-US" smtClean="0"/>
              <a:t>‹#›</a:t>
            </a:fld>
            <a:endParaRPr lang="en-US"/>
          </a:p>
        </p:txBody>
      </p:sp>
    </p:spTree>
    <p:extLst>
      <p:ext uri="{BB962C8B-B14F-4D97-AF65-F5344CB8AC3E}">
        <p14:creationId xmlns:p14="http://schemas.microsoft.com/office/powerpoint/2010/main" val="324990341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7071"/>
          </a:xfrm>
          <a:prstGeom prst="rect">
            <a:avLst/>
          </a:prstGeom>
        </p:spPr>
        <p:txBody>
          <a:bodyPr vert="horz" lIns="93317" tIns="46659" rIns="93317" bIns="46659" rtlCol="0"/>
          <a:lstStyle>
            <a:lvl1pPr algn="l">
              <a:defRPr sz="1200"/>
            </a:lvl1pPr>
          </a:lstStyle>
          <a:p>
            <a:endParaRPr lang="en-US"/>
          </a:p>
        </p:txBody>
      </p:sp>
      <p:sp>
        <p:nvSpPr>
          <p:cNvPr id="3" name="Date Placeholder 2"/>
          <p:cNvSpPr>
            <a:spLocks noGrp="1"/>
          </p:cNvSpPr>
          <p:nvPr>
            <p:ph type="dt" idx="1"/>
          </p:nvPr>
        </p:nvSpPr>
        <p:spPr>
          <a:xfrm>
            <a:off x="3978132" y="0"/>
            <a:ext cx="3043343" cy="467071"/>
          </a:xfrm>
          <a:prstGeom prst="rect">
            <a:avLst/>
          </a:prstGeom>
        </p:spPr>
        <p:txBody>
          <a:bodyPr vert="horz" lIns="93317" tIns="46659" rIns="93317" bIns="46659" rtlCol="0"/>
          <a:lstStyle>
            <a:lvl1pPr algn="r">
              <a:defRPr sz="1200"/>
            </a:lvl1pPr>
          </a:lstStyle>
          <a:p>
            <a:fld id="{BB0BF6D0-5A39-4C25-9DCE-69552E4142D9}" type="datetimeFigureOut">
              <a:rPr lang="en-US" smtClean="0"/>
              <a:t>7/29/18</a:t>
            </a:fld>
            <a:endParaRPr lang="en-US"/>
          </a:p>
        </p:txBody>
      </p:sp>
      <p:sp>
        <p:nvSpPr>
          <p:cNvPr id="4" name="Slide Image Placeholder 3"/>
          <p:cNvSpPr>
            <a:spLocks noGrp="1" noRot="1" noChangeAspect="1"/>
          </p:cNvSpPr>
          <p:nvPr>
            <p:ph type="sldImg" idx="2"/>
          </p:nvPr>
        </p:nvSpPr>
        <p:spPr>
          <a:xfrm>
            <a:off x="1417638" y="1163638"/>
            <a:ext cx="4187825" cy="3141662"/>
          </a:xfrm>
          <a:prstGeom prst="rect">
            <a:avLst/>
          </a:prstGeom>
          <a:noFill/>
          <a:ln w="12700">
            <a:solidFill>
              <a:prstClr val="black"/>
            </a:solidFill>
          </a:ln>
        </p:spPr>
        <p:txBody>
          <a:bodyPr vert="horz" lIns="93317" tIns="46659" rIns="93317" bIns="46659" rtlCol="0" anchor="ctr"/>
          <a:lstStyle/>
          <a:p>
            <a:endParaRPr lang="en-US"/>
          </a:p>
        </p:txBody>
      </p:sp>
      <p:sp>
        <p:nvSpPr>
          <p:cNvPr id="5" name="Notes Placeholder 4"/>
          <p:cNvSpPr>
            <a:spLocks noGrp="1"/>
          </p:cNvSpPr>
          <p:nvPr>
            <p:ph type="body" sz="quarter" idx="3"/>
          </p:nvPr>
        </p:nvSpPr>
        <p:spPr>
          <a:xfrm>
            <a:off x="702310" y="4480004"/>
            <a:ext cx="5618480" cy="3665459"/>
          </a:xfrm>
          <a:prstGeom prst="rect">
            <a:avLst/>
          </a:prstGeom>
        </p:spPr>
        <p:txBody>
          <a:bodyPr vert="horz" lIns="93317" tIns="46659" rIns="93317" bIns="4665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030"/>
            <a:ext cx="3043343" cy="467070"/>
          </a:xfrm>
          <a:prstGeom prst="rect">
            <a:avLst/>
          </a:prstGeom>
        </p:spPr>
        <p:txBody>
          <a:bodyPr vert="horz" lIns="93317" tIns="46659" rIns="93317" bIns="46659" rtlCol="0" anchor="b"/>
          <a:lstStyle>
            <a:lvl1pPr algn="l">
              <a:defRPr sz="1200"/>
            </a:lvl1pPr>
          </a:lstStyle>
          <a:p>
            <a:endParaRPr lang="en-US"/>
          </a:p>
        </p:txBody>
      </p:sp>
      <p:sp>
        <p:nvSpPr>
          <p:cNvPr id="7" name="Slide Number Placeholder 6"/>
          <p:cNvSpPr>
            <a:spLocks noGrp="1"/>
          </p:cNvSpPr>
          <p:nvPr>
            <p:ph type="sldNum" sz="quarter" idx="5"/>
          </p:nvPr>
        </p:nvSpPr>
        <p:spPr>
          <a:xfrm>
            <a:off x="3978132" y="8842030"/>
            <a:ext cx="3043343" cy="467070"/>
          </a:xfrm>
          <a:prstGeom prst="rect">
            <a:avLst/>
          </a:prstGeom>
        </p:spPr>
        <p:txBody>
          <a:bodyPr vert="horz" lIns="93317" tIns="46659" rIns="93317" bIns="46659" rtlCol="0" anchor="b"/>
          <a:lstStyle>
            <a:lvl1pPr algn="r">
              <a:defRPr sz="1200"/>
            </a:lvl1pPr>
          </a:lstStyle>
          <a:p>
            <a:fld id="{9A31E426-7DCF-4DC2-A4E4-56B3B881740E}" type="slidenum">
              <a:rPr lang="en-US" smtClean="0"/>
              <a:t>‹#›</a:t>
            </a:fld>
            <a:endParaRPr lang="en-US"/>
          </a:p>
        </p:txBody>
      </p:sp>
    </p:spTree>
    <p:extLst>
      <p:ext uri="{BB962C8B-B14F-4D97-AF65-F5344CB8AC3E}">
        <p14:creationId xmlns:p14="http://schemas.microsoft.com/office/powerpoint/2010/main" val="18471600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7638" y="1163638"/>
            <a:ext cx="4187825" cy="3141662"/>
          </a:xfrm>
        </p:spPr>
      </p:sp>
      <p:sp>
        <p:nvSpPr>
          <p:cNvPr id="3" name="Notes Placeholder 2"/>
          <p:cNvSpPr>
            <a:spLocks noGrp="1"/>
          </p:cNvSpPr>
          <p:nvPr>
            <p:ph type="body" idx="1"/>
          </p:nvPr>
        </p:nvSpPr>
        <p:spPr/>
        <p:txBody>
          <a:bodyPr/>
          <a:lstStyle/>
          <a:p>
            <a:pPr defTabSz="915772">
              <a:defRPr/>
            </a:pPr>
            <a:endParaRPr lang="en-US" dirty="0"/>
          </a:p>
        </p:txBody>
      </p:sp>
      <p:sp>
        <p:nvSpPr>
          <p:cNvPr id="4" name="Slide Number Placeholder 3"/>
          <p:cNvSpPr>
            <a:spLocks noGrp="1"/>
          </p:cNvSpPr>
          <p:nvPr>
            <p:ph type="sldNum" sz="quarter" idx="10"/>
          </p:nvPr>
        </p:nvSpPr>
        <p:spPr/>
        <p:txBody>
          <a:bodyPr/>
          <a:lstStyle/>
          <a:p>
            <a:fld id="{9A31E426-7DCF-4DC2-A4E4-56B3B881740E}" type="slidenum">
              <a:rPr lang="en-US" smtClean="0"/>
              <a:t>1</a:t>
            </a:fld>
            <a:endParaRPr lang="en-US"/>
          </a:p>
        </p:txBody>
      </p:sp>
    </p:spTree>
    <p:extLst>
      <p:ext uri="{BB962C8B-B14F-4D97-AF65-F5344CB8AC3E}">
        <p14:creationId xmlns:p14="http://schemas.microsoft.com/office/powerpoint/2010/main" val="12091830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7638" y="1163638"/>
            <a:ext cx="4187825" cy="3141662"/>
          </a:xfrm>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9A31E426-7DCF-4DC2-A4E4-56B3B881740E}" type="slidenum">
              <a:rPr lang="en-US" smtClean="0"/>
              <a:t>10</a:t>
            </a:fld>
            <a:endParaRPr lang="en-US"/>
          </a:p>
        </p:txBody>
      </p:sp>
    </p:spTree>
    <p:extLst>
      <p:ext uri="{BB962C8B-B14F-4D97-AF65-F5344CB8AC3E}">
        <p14:creationId xmlns:p14="http://schemas.microsoft.com/office/powerpoint/2010/main" val="2569896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7638" y="1163638"/>
            <a:ext cx="4187825" cy="3141662"/>
          </a:xfrm>
        </p:spPr>
      </p:sp>
      <p:sp>
        <p:nvSpPr>
          <p:cNvPr id="3" name="Notes Placeholder 2"/>
          <p:cNvSpPr>
            <a:spLocks noGrp="1"/>
          </p:cNvSpPr>
          <p:nvPr>
            <p:ph type="body" idx="1"/>
          </p:nvPr>
        </p:nvSpPr>
        <p:spPr/>
        <p:txBody>
          <a:bodyPr/>
          <a:lstStyle/>
          <a:p>
            <a:r>
              <a:rPr lang="en-US" b="0" u="none" baseline="0" dirty="0"/>
              <a:t>NOT a standard burial compaction - </a:t>
            </a:r>
            <a:r>
              <a:rPr lang="en-US" sz="1400" b="0" u="none" dirty="0">
                <a:latin typeface="Arial Black" panose="020B0A04020102020204" pitchFamily="34" charset="0"/>
              </a:rPr>
              <a:t>Important because no </a:t>
            </a:r>
            <a:r>
              <a:rPr lang="en-US" sz="1400" b="0" u="none" dirty="0" err="1">
                <a:latin typeface="Arial Black" panose="020B0A04020102020204" pitchFamily="34" charset="0"/>
              </a:rPr>
              <a:t>geomechanical</a:t>
            </a:r>
            <a:r>
              <a:rPr lang="en-US" sz="1400" b="0" u="none" dirty="0">
                <a:latin typeface="Arial Black" panose="020B0A04020102020204" pitchFamily="34" charset="0"/>
              </a:rPr>
              <a:t> equations are built to handle complex diagenesis and high porosity</a:t>
            </a:r>
          </a:p>
          <a:p>
            <a:endParaRPr lang="en-US" b="0" u="none" dirty="0"/>
          </a:p>
        </p:txBody>
      </p:sp>
      <p:sp>
        <p:nvSpPr>
          <p:cNvPr id="4" name="Slide Number Placeholder 3"/>
          <p:cNvSpPr>
            <a:spLocks noGrp="1"/>
          </p:cNvSpPr>
          <p:nvPr>
            <p:ph type="sldNum" sz="quarter" idx="10"/>
          </p:nvPr>
        </p:nvSpPr>
        <p:spPr/>
        <p:txBody>
          <a:bodyPr/>
          <a:lstStyle/>
          <a:p>
            <a:fld id="{9A31E426-7DCF-4DC2-A4E4-56B3B881740E}" type="slidenum">
              <a:rPr lang="en-US" smtClean="0"/>
              <a:t>11</a:t>
            </a:fld>
            <a:endParaRPr lang="en-US"/>
          </a:p>
        </p:txBody>
      </p:sp>
    </p:spTree>
    <p:extLst>
      <p:ext uri="{BB962C8B-B14F-4D97-AF65-F5344CB8AC3E}">
        <p14:creationId xmlns:p14="http://schemas.microsoft.com/office/powerpoint/2010/main" val="17929841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40% step through opal-CT with no increase in HLD</a:t>
            </a:r>
          </a:p>
        </p:txBody>
      </p:sp>
      <p:sp>
        <p:nvSpPr>
          <p:cNvPr id="4" name="Slide Number Placeholder 3"/>
          <p:cNvSpPr>
            <a:spLocks noGrp="1"/>
          </p:cNvSpPr>
          <p:nvPr>
            <p:ph type="sldNum" sz="quarter" idx="10"/>
          </p:nvPr>
        </p:nvSpPr>
        <p:spPr/>
        <p:txBody>
          <a:bodyPr/>
          <a:lstStyle/>
          <a:p>
            <a:fld id="{9A31E426-7DCF-4DC2-A4E4-56B3B881740E}" type="slidenum">
              <a:rPr lang="en-US" smtClean="0"/>
              <a:t>12</a:t>
            </a:fld>
            <a:endParaRPr lang="en-US"/>
          </a:p>
        </p:txBody>
      </p:sp>
    </p:spTree>
    <p:extLst>
      <p:ext uri="{BB962C8B-B14F-4D97-AF65-F5344CB8AC3E}">
        <p14:creationId xmlns:p14="http://schemas.microsoft.com/office/powerpoint/2010/main" val="14106157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7638" y="1163638"/>
            <a:ext cx="4187825" cy="3141662"/>
          </a:xfrm>
        </p:spPr>
      </p:sp>
      <p:sp>
        <p:nvSpPr>
          <p:cNvPr id="3" name="Notes Placeholder 2"/>
          <p:cNvSpPr>
            <a:spLocks noGrp="1"/>
          </p:cNvSpPr>
          <p:nvPr>
            <p:ph type="body" idx="1"/>
          </p:nvPr>
        </p:nvSpPr>
        <p:spPr/>
        <p:txBody>
          <a:bodyPr/>
          <a:lstStyle/>
          <a:p>
            <a:r>
              <a:rPr lang="en-US" b="0" u="none" baseline="0" dirty="0"/>
              <a:t>Estimations</a:t>
            </a:r>
            <a:r>
              <a:rPr lang="en-US" baseline="0" dirty="0"/>
              <a:t> of mechanical properties or brittleness is often tied to porosity.  </a:t>
            </a:r>
          </a:p>
          <a:p>
            <a:r>
              <a:rPr lang="en-US" baseline="0" dirty="0"/>
              <a:t>This chart shows s</a:t>
            </a:r>
            <a:r>
              <a:rPr lang="en-US" dirty="0"/>
              <a:t>tandard</a:t>
            </a:r>
            <a:r>
              <a:rPr lang="en-US" baseline="0" dirty="0"/>
              <a:t> and unusual behavior of the relationship between porosity and composition.</a:t>
            </a:r>
            <a:endParaRPr lang="en-US" dirty="0"/>
          </a:p>
        </p:txBody>
      </p:sp>
      <p:sp>
        <p:nvSpPr>
          <p:cNvPr id="4" name="Slide Number Placeholder 3"/>
          <p:cNvSpPr>
            <a:spLocks noGrp="1"/>
          </p:cNvSpPr>
          <p:nvPr>
            <p:ph type="sldNum" sz="quarter" idx="10"/>
          </p:nvPr>
        </p:nvSpPr>
        <p:spPr/>
        <p:txBody>
          <a:bodyPr/>
          <a:lstStyle/>
          <a:p>
            <a:fld id="{9A31E426-7DCF-4DC2-A4E4-56B3B881740E}" type="slidenum">
              <a:rPr lang="en-US" smtClean="0"/>
              <a:t>13</a:t>
            </a:fld>
            <a:endParaRPr lang="en-US"/>
          </a:p>
        </p:txBody>
      </p:sp>
    </p:spTree>
    <p:extLst>
      <p:ext uri="{BB962C8B-B14F-4D97-AF65-F5344CB8AC3E}">
        <p14:creationId xmlns:p14="http://schemas.microsoft.com/office/powerpoint/2010/main" val="10350912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A31E426-7DCF-4DC2-A4E4-56B3B881740E}" type="slidenum">
              <a:rPr lang="en-US" smtClean="0"/>
              <a:t>14</a:t>
            </a:fld>
            <a:endParaRPr lang="en-US"/>
          </a:p>
        </p:txBody>
      </p:sp>
    </p:spTree>
    <p:extLst>
      <p:ext uri="{BB962C8B-B14F-4D97-AF65-F5344CB8AC3E}">
        <p14:creationId xmlns:p14="http://schemas.microsoft.com/office/powerpoint/2010/main" val="15875660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Rocks of similar composition are in different silica phases and what aspects of </a:t>
            </a:r>
            <a:r>
              <a:rPr lang="en-US" baseline="0" dirty="0" err="1"/>
              <a:t>lithologies</a:t>
            </a:r>
            <a:r>
              <a:rPr lang="en-US" baseline="0" dirty="0"/>
              <a:t> are becoming harder at variable rates</a:t>
            </a:r>
          </a:p>
          <a:p>
            <a:pPr marL="171450" indent="-171450">
              <a:buFont typeface="Arial" panose="020B0604020202020204" pitchFamily="34" charset="0"/>
              <a:buChar char="•"/>
            </a:pPr>
            <a:r>
              <a:rPr lang="en-US" sz="1600" b="1" baseline="0" dirty="0" err="1"/>
              <a:t>Catagenesis</a:t>
            </a:r>
            <a:r>
              <a:rPr lang="en-US" sz="1600" b="1" baseline="0" dirty="0"/>
              <a:t>, OM</a:t>
            </a:r>
          </a:p>
          <a:p>
            <a:pPr marL="171450" indent="-171450">
              <a:buFont typeface="Arial" panose="020B0604020202020204" pitchFamily="34" charset="0"/>
              <a:buChar char="•"/>
            </a:pPr>
            <a:r>
              <a:rPr lang="en-US" sz="1600" b="1" baseline="0" dirty="0"/>
              <a:t>I/S</a:t>
            </a:r>
            <a:endParaRPr lang="en-US" sz="1600" b="1" dirty="0"/>
          </a:p>
        </p:txBody>
      </p:sp>
      <p:sp>
        <p:nvSpPr>
          <p:cNvPr id="4" name="Slide Number Placeholder 3"/>
          <p:cNvSpPr>
            <a:spLocks noGrp="1"/>
          </p:cNvSpPr>
          <p:nvPr>
            <p:ph type="sldNum" sz="quarter" idx="10"/>
          </p:nvPr>
        </p:nvSpPr>
        <p:spPr/>
        <p:txBody>
          <a:bodyPr/>
          <a:lstStyle/>
          <a:p>
            <a:fld id="{9A31E426-7DCF-4DC2-A4E4-56B3B881740E}" type="slidenum">
              <a:rPr lang="en-US" smtClean="0"/>
              <a:t>15</a:t>
            </a:fld>
            <a:endParaRPr lang="en-US"/>
          </a:p>
        </p:txBody>
      </p:sp>
    </p:spTree>
    <p:extLst>
      <p:ext uri="{BB962C8B-B14F-4D97-AF65-F5344CB8AC3E}">
        <p14:creationId xmlns:p14="http://schemas.microsoft.com/office/powerpoint/2010/main" val="16324432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7638" y="1163638"/>
            <a:ext cx="4187825" cy="3141662"/>
          </a:xfrm>
        </p:spPr>
      </p:sp>
      <p:sp>
        <p:nvSpPr>
          <p:cNvPr id="3" name="Notes Placeholder 2"/>
          <p:cNvSpPr>
            <a:spLocks noGrp="1"/>
          </p:cNvSpPr>
          <p:nvPr>
            <p:ph type="body" idx="1"/>
          </p:nvPr>
        </p:nvSpPr>
        <p:spPr/>
        <p:txBody>
          <a:bodyPr/>
          <a:lstStyle/>
          <a:p>
            <a:r>
              <a:rPr lang="en-US" baseline="0" dirty="0"/>
              <a:t>800-1000’ opal-A sample, 1900’ mixed A&amp;CT samples, 2-4000’ opal-CT samples, and quartz phase samples at 6 and 12 thousand feet.</a:t>
            </a:r>
          </a:p>
        </p:txBody>
      </p:sp>
      <p:sp>
        <p:nvSpPr>
          <p:cNvPr id="4" name="Slide Number Placeholder 3"/>
          <p:cNvSpPr>
            <a:spLocks noGrp="1"/>
          </p:cNvSpPr>
          <p:nvPr>
            <p:ph type="sldNum" sz="quarter" idx="10"/>
          </p:nvPr>
        </p:nvSpPr>
        <p:spPr/>
        <p:txBody>
          <a:bodyPr/>
          <a:lstStyle/>
          <a:p>
            <a:fld id="{9A31E426-7DCF-4DC2-A4E4-56B3B881740E}" type="slidenum">
              <a:rPr lang="en-US" smtClean="0"/>
              <a:t>16</a:t>
            </a:fld>
            <a:endParaRPr lang="en-US"/>
          </a:p>
        </p:txBody>
      </p:sp>
    </p:spTree>
    <p:extLst>
      <p:ext uri="{BB962C8B-B14F-4D97-AF65-F5344CB8AC3E}">
        <p14:creationId xmlns:p14="http://schemas.microsoft.com/office/powerpoint/2010/main" val="7956881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943" indent="-228943" defTabSz="915772">
              <a:buFontTx/>
              <a:buAutoNum type="arabicPeriod"/>
              <a:defRPr/>
            </a:pPr>
            <a:r>
              <a:rPr lang="en-US" dirty="0"/>
              <a:t>Aggregated</a:t>
            </a:r>
            <a:r>
              <a:rPr lang="en-US" baseline="0" dirty="0"/>
              <a:t> data from </a:t>
            </a:r>
            <a:r>
              <a:rPr lang="en-US" dirty="0"/>
              <a:t>6 other NA Shale plays, </a:t>
            </a:r>
            <a:r>
              <a:rPr lang="en-US" baseline="0" dirty="0"/>
              <a:t>broken into </a:t>
            </a:r>
            <a:r>
              <a:rPr lang="en-US" baseline="0" dirty="0" err="1"/>
              <a:t>lithotypes</a:t>
            </a:r>
            <a:r>
              <a:rPr lang="en-US" baseline="0" dirty="0"/>
              <a:t> </a:t>
            </a:r>
          </a:p>
          <a:p>
            <a:pPr marL="228943" indent="-228943" defTabSz="915772">
              <a:buFontTx/>
              <a:buAutoNum type="arabicPeriod"/>
              <a:defRPr/>
            </a:pPr>
            <a:r>
              <a:rPr lang="en-US" dirty="0"/>
              <a:t>Note that in</a:t>
            </a:r>
            <a:r>
              <a:rPr lang="en-US" baseline="0" dirty="0"/>
              <a:t> the Monterey, hardness is distributed by composition, and this is similar in other shales</a:t>
            </a:r>
          </a:p>
          <a:p>
            <a:pPr marL="228943" indent="-228943">
              <a:buAutoNum type="arabicPeriod"/>
            </a:pPr>
            <a:r>
              <a:rPr lang="en-US" baseline="0" dirty="0"/>
              <a:t>Detritus rich are weakest, this includes ash beds that have altered to bentonite clay.</a:t>
            </a:r>
          </a:p>
          <a:p>
            <a:pPr marL="228943" indent="-228943">
              <a:buAutoNum type="arabicPeriod"/>
            </a:pPr>
            <a:r>
              <a:rPr lang="en-US" baseline="0" dirty="0"/>
              <a:t>Carbonate-rich lithotypes  - less hard than CT and Quartz phase Monterey, both less than 7,000’ and thermally immature!</a:t>
            </a:r>
          </a:p>
          <a:p>
            <a:pPr marL="228943" indent="-228943">
              <a:buAutoNum type="arabicPeriod"/>
            </a:pPr>
            <a:r>
              <a:rPr lang="en-US" baseline="0" dirty="0"/>
              <a:t>Hardest are highly siliceous and deepest buried (GAS)</a:t>
            </a:r>
            <a:endParaRPr lang="en-US" dirty="0"/>
          </a:p>
        </p:txBody>
      </p:sp>
      <p:sp>
        <p:nvSpPr>
          <p:cNvPr id="4" name="Slide Number Placeholder 3"/>
          <p:cNvSpPr>
            <a:spLocks noGrp="1"/>
          </p:cNvSpPr>
          <p:nvPr>
            <p:ph type="sldNum" sz="quarter" idx="10"/>
          </p:nvPr>
        </p:nvSpPr>
        <p:spPr/>
        <p:txBody>
          <a:bodyPr/>
          <a:lstStyle/>
          <a:p>
            <a:fld id="{9A31E426-7DCF-4DC2-A4E4-56B3B881740E}" type="slidenum">
              <a:rPr lang="en-US" smtClean="0"/>
              <a:t>17</a:t>
            </a:fld>
            <a:endParaRPr lang="en-US"/>
          </a:p>
        </p:txBody>
      </p:sp>
    </p:spTree>
    <p:extLst>
      <p:ext uri="{BB962C8B-B14F-4D97-AF65-F5344CB8AC3E}">
        <p14:creationId xmlns:p14="http://schemas.microsoft.com/office/powerpoint/2010/main" val="37934956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7638" y="1163638"/>
            <a:ext cx="4187825" cy="3141662"/>
          </a:xfrm>
        </p:spPr>
      </p:sp>
      <p:sp>
        <p:nvSpPr>
          <p:cNvPr id="3" name="Notes Placeholder 2"/>
          <p:cNvSpPr>
            <a:spLocks noGrp="1"/>
          </p:cNvSpPr>
          <p:nvPr>
            <p:ph type="body" idx="1"/>
          </p:nvPr>
        </p:nvSpPr>
        <p:spPr/>
        <p:txBody>
          <a:bodyPr/>
          <a:lstStyle/>
          <a:p>
            <a:pPr defTabSz="933172"/>
            <a:endParaRPr lang="en-US" dirty="0"/>
          </a:p>
        </p:txBody>
      </p:sp>
      <p:sp>
        <p:nvSpPr>
          <p:cNvPr id="4" name="Slide Number Placeholder 3"/>
          <p:cNvSpPr>
            <a:spLocks noGrp="1"/>
          </p:cNvSpPr>
          <p:nvPr>
            <p:ph type="sldNum" sz="quarter" idx="10"/>
          </p:nvPr>
        </p:nvSpPr>
        <p:spPr/>
        <p:txBody>
          <a:bodyPr/>
          <a:lstStyle/>
          <a:p>
            <a:fld id="{9A31E426-7DCF-4DC2-A4E4-56B3B881740E}" type="slidenum">
              <a:rPr lang="en-US" smtClean="0"/>
              <a:t>18</a:t>
            </a:fld>
            <a:endParaRPr lang="en-US"/>
          </a:p>
        </p:txBody>
      </p:sp>
    </p:spTree>
    <p:extLst>
      <p:ext uri="{BB962C8B-B14F-4D97-AF65-F5344CB8AC3E}">
        <p14:creationId xmlns:p14="http://schemas.microsoft.com/office/powerpoint/2010/main" val="203102388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A31E426-7DCF-4DC2-A4E4-56B3B881740E}" type="slidenum">
              <a:rPr lang="en-US" smtClean="0"/>
              <a:t>19</a:t>
            </a:fld>
            <a:endParaRPr lang="en-US"/>
          </a:p>
        </p:txBody>
      </p:sp>
    </p:spTree>
    <p:extLst>
      <p:ext uri="{BB962C8B-B14F-4D97-AF65-F5344CB8AC3E}">
        <p14:creationId xmlns:p14="http://schemas.microsoft.com/office/powerpoint/2010/main" val="2071299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7638" y="1163638"/>
            <a:ext cx="4187825" cy="3141662"/>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A31E426-7DCF-4DC2-A4E4-56B3B881740E}" type="slidenum">
              <a:rPr lang="en-US" smtClean="0"/>
              <a:t>2</a:t>
            </a:fld>
            <a:endParaRPr lang="en-US"/>
          </a:p>
        </p:txBody>
      </p:sp>
    </p:spTree>
    <p:extLst>
      <p:ext uri="{BB962C8B-B14F-4D97-AF65-F5344CB8AC3E}">
        <p14:creationId xmlns:p14="http://schemas.microsoft.com/office/powerpoint/2010/main" val="420468005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Monterey</a:t>
            </a:r>
            <a:r>
              <a:rPr lang="en-US" baseline="0" dirty="0"/>
              <a:t> is TOO Strong at extreme end</a:t>
            </a:r>
          </a:p>
          <a:p>
            <a:r>
              <a:rPr lang="en-US" baseline="0" dirty="0"/>
              <a:t>Compared to many other unconventional shales, they are much harder, so Opal-CT is possibly more brittle at shallower depths; but also 12k’-quartz is much harder, maybe too hard?</a:t>
            </a:r>
          </a:p>
          <a:p>
            <a:endParaRPr lang="en-US" dirty="0"/>
          </a:p>
        </p:txBody>
      </p:sp>
      <p:sp>
        <p:nvSpPr>
          <p:cNvPr id="4" name="Slide Number Placeholder 3"/>
          <p:cNvSpPr>
            <a:spLocks noGrp="1"/>
          </p:cNvSpPr>
          <p:nvPr>
            <p:ph type="sldNum" sz="quarter" idx="10"/>
          </p:nvPr>
        </p:nvSpPr>
        <p:spPr/>
        <p:txBody>
          <a:bodyPr/>
          <a:lstStyle/>
          <a:p>
            <a:fld id="{9A31E426-7DCF-4DC2-A4E4-56B3B881740E}" type="slidenum">
              <a:rPr lang="en-US" smtClean="0"/>
              <a:t>20</a:t>
            </a:fld>
            <a:endParaRPr lang="en-US"/>
          </a:p>
        </p:txBody>
      </p:sp>
    </p:spTree>
    <p:extLst>
      <p:ext uri="{BB962C8B-B14F-4D97-AF65-F5344CB8AC3E}">
        <p14:creationId xmlns:p14="http://schemas.microsoft.com/office/powerpoint/2010/main" val="93820490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A31E426-7DCF-4DC2-A4E4-56B3B881740E}" type="slidenum">
              <a:rPr lang="en-US" smtClean="0"/>
              <a:t>21</a:t>
            </a:fld>
            <a:endParaRPr lang="en-US"/>
          </a:p>
        </p:txBody>
      </p:sp>
    </p:spTree>
    <p:extLst>
      <p:ext uri="{BB962C8B-B14F-4D97-AF65-F5344CB8AC3E}">
        <p14:creationId xmlns:p14="http://schemas.microsoft.com/office/powerpoint/2010/main" val="410220126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A31E426-7DCF-4DC2-A4E4-56B3B881740E}" type="slidenum">
              <a:rPr lang="en-US" smtClean="0"/>
              <a:t>22</a:t>
            </a:fld>
            <a:endParaRPr lang="en-US"/>
          </a:p>
        </p:txBody>
      </p:sp>
    </p:spTree>
    <p:extLst>
      <p:ext uri="{BB962C8B-B14F-4D97-AF65-F5344CB8AC3E}">
        <p14:creationId xmlns:p14="http://schemas.microsoft.com/office/powerpoint/2010/main" val="297648102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7638" y="1163638"/>
            <a:ext cx="4187825" cy="3141662"/>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A31E426-7DCF-4DC2-A4E4-56B3B881740E}" type="slidenum">
              <a:rPr lang="en-US" smtClean="0"/>
              <a:t>23</a:t>
            </a:fld>
            <a:endParaRPr lang="en-US"/>
          </a:p>
        </p:txBody>
      </p:sp>
    </p:spTree>
    <p:extLst>
      <p:ext uri="{BB962C8B-B14F-4D97-AF65-F5344CB8AC3E}">
        <p14:creationId xmlns:p14="http://schemas.microsoft.com/office/powerpoint/2010/main" val="95029778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7638" y="1163638"/>
            <a:ext cx="4187825" cy="3141662"/>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A31E426-7DCF-4DC2-A4E4-56B3B881740E}" type="slidenum">
              <a:rPr lang="en-US" smtClean="0"/>
              <a:t>24</a:t>
            </a:fld>
            <a:endParaRPr lang="en-US"/>
          </a:p>
        </p:txBody>
      </p:sp>
    </p:spTree>
    <p:extLst>
      <p:ext uri="{BB962C8B-B14F-4D97-AF65-F5344CB8AC3E}">
        <p14:creationId xmlns:p14="http://schemas.microsoft.com/office/powerpoint/2010/main" val="191398095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7638" y="1163638"/>
            <a:ext cx="4187825" cy="3141662"/>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A31E426-7DCF-4DC2-A4E4-56B3B881740E}" type="slidenum">
              <a:rPr lang="en-US" smtClean="0"/>
              <a:t>25</a:t>
            </a:fld>
            <a:endParaRPr lang="en-US"/>
          </a:p>
        </p:txBody>
      </p:sp>
    </p:spTree>
    <p:extLst>
      <p:ext uri="{BB962C8B-B14F-4D97-AF65-F5344CB8AC3E}">
        <p14:creationId xmlns:p14="http://schemas.microsoft.com/office/powerpoint/2010/main" val="155411271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7638" y="1163638"/>
            <a:ext cx="4187825" cy="3141662"/>
          </a:xfrm>
        </p:spPr>
      </p:sp>
      <p:sp>
        <p:nvSpPr>
          <p:cNvPr id="3" name="Notes Placeholder 2"/>
          <p:cNvSpPr>
            <a:spLocks noGrp="1"/>
          </p:cNvSpPr>
          <p:nvPr>
            <p:ph type="body" idx="1"/>
          </p:nvPr>
        </p:nvSpPr>
        <p:spPr/>
        <p:txBody>
          <a:bodyPr/>
          <a:lstStyle/>
          <a:p>
            <a:endParaRPr lang="en-US" b="0" u="none" dirty="0"/>
          </a:p>
          <a:p>
            <a:r>
              <a:rPr lang="en-US" b="0" u="none" baseline="0" dirty="0"/>
              <a:t>Monterey lithologies have a range of rock strengths that span most sedimentary and igneous rock types.</a:t>
            </a:r>
          </a:p>
          <a:p>
            <a:r>
              <a:rPr lang="en-US" b="0" u="none" baseline="0" dirty="0"/>
              <a:t>If your reservoir was mixed granite, limestone and shale, you would definitely take rock mechanics into serious consideration.</a:t>
            </a:r>
          </a:p>
        </p:txBody>
      </p:sp>
      <p:sp>
        <p:nvSpPr>
          <p:cNvPr id="4" name="Slide Number Placeholder 3"/>
          <p:cNvSpPr>
            <a:spLocks noGrp="1"/>
          </p:cNvSpPr>
          <p:nvPr>
            <p:ph type="sldNum" sz="quarter" idx="10"/>
          </p:nvPr>
        </p:nvSpPr>
        <p:spPr/>
        <p:txBody>
          <a:bodyPr/>
          <a:lstStyle/>
          <a:p>
            <a:fld id="{9A31E426-7DCF-4DC2-A4E4-56B3B881740E}" type="slidenum">
              <a:rPr lang="en-US" smtClean="0"/>
              <a:t>28</a:t>
            </a:fld>
            <a:endParaRPr lang="en-US"/>
          </a:p>
        </p:txBody>
      </p:sp>
    </p:spTree>
    <p:extLst>
      <p:ext uri="{BB962C8B-B14F-4D97-AF65-F5344CB8AC3E}">
        <p14:creationId xmlns:p14="http://schemas.microsoft.com/office/powerpoint/2010/main" val="8902836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7638" y="1163638"/>
            <a:ext cx="4187825" cy="3141662"/>
          </a:xfrm>
        </p:spPr>
      </p:sp>
      <p:sp>
        <p:nvSpPr>
          <p:cNvPr id="3" name="Notes Placeholder 2"/>
          <p:cNvSpPr>
            <a:spLocks noGrp="1"/>
          </p:cNvSpPr>
          <p:nvPr>
            <p:ph type="body" idx="1"/>
          </p:nvPr>
        </p:nvSpPr>
        <p:spPr/>
        <p:txBody>
          <a:bodyPr/>
          <a:lstStyle/>
          <a:p>
            <a:pPr defTabSz="933172"/>
            <a:r>
              <a:rPr lang="en-US" b="0" dirty="0"/>
              <a:t>A 15,000psi variance in</a:t>
            </a:r>
            <a:r>
              <a:rPr lang="en-US" b="0" baseline="0" dirty="0"/>
              <a:t> CT and quartz by composition alone</a:t>
            </a:r>
          </a:p>
          <a:p>
            <a:pPr defTabSz="933172"/>
            <a:r>
              <a:rPr lang="en-US" b="0" baseline="0" dirty="0"/>
              <a:t>The Marcellus the Austin Chalk, the Eagle Ford….</a:t>
            </a:r>
          </a:p>
          <a:p>
            <a:pPr defTabSz="933172"/>
            <a:r>
              <a:rPr lang="en-US" b="0" baseline="0" dirty="0"/>
              <a:t>2 Things  (these weak rocks are FRACTURABLE) (and most of our Monterey rocks are SHALLOWER, with less confining pressure)</a:t>
            </a:r>
            <a:endParaRPr lang="en-US" b="0" dirty="0"/>
          </a:p>
        </p:txBody>
      </p:sp>
      <p:sp>
        <p:nvSpPr>
          <p:cNvPr id="4" name="Slide Number Placeholder 3"/>
          <p:cNvSpPr>
            <a:spLocks noGrp="1"/>
          </p:cNvSpPr>
          <p:nvPr>
            <p:ph type="sldNum" sz="quarter" idx="10"/>
          </p:nvPr>
        </p:nvSpPr>
        <p:spPr/>
        <p:txBody>
          <a:bodyPr/>
          <a:lstStyle/>
          <a:p>
            <a:fld id="{9A31E426-7DCF-4DC2-A4E4-56B3B881740E}" type="slidenum">
              <a:rPr lang="en-US" smtClean="0"/>
              <a:t>30</a:t>
            </a:fld>
            <a:endParaRPr lang="en-US"/>
          </a:p>
        </p:txBody>
      </p:sp>
    </p:spTree>
    <p:extLst>
      <p:ext uri="{BB962C8B-B14F-4D97-AF65-F5344CB8AC3E}">
        <p14:creationId xmlns:p14="http://schemas.microsoft.com/office/powerpoint/2010/main" val="141741358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7638" y="1163638"/>
            <a:ext cx="4187825" cy="3141662"/>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A31E426-7DCF-4DC2-A4E4-56B3B881740E}" type="slidenum">
              <a:rPr lang="en-US" smtClean="0"/>
              <a:t>31</a:t>
            </a:fld>
            <a:endParaRPr lang="en-US"/>
          </a:p>
        </p:txBody>
      </p:sp>
    </p:spTree>
    <p:extLst>
      <p:ext uri="{BB962C8B-B14F-4D97-AF65-F5344CB8AC3E}">
        <p14:creationId xmlns:p14="http://schemas.microsoft.com/office/powerpoint/2010/main" val="10340225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7638" y="1163638"/>
            <a:ext cx="4187825" cy="3141662"/>
          </a:xfrm>
        </p:spPr>
      </p:sp>
      <p:sp>
        <p:nvSpPr>
          <p:cNvPr id="3" name="Notes Placeholder 2"/>
          <p:cNvSpPr>
            <a:spLocks noGrp="1"/>
          </p:cNvSpPr>
          <p:nvPr>
            <p:ph type="body" idx="1"/>
          </p:nvPr>
        </p:nvSpPr>
        <p:spPr/>
        <p:txBody>
          <a:bodyPr/>
          <a:lstStyle/>
          <a:p>
            <a:r>
              <a:rPr lang="en-US" b="0" dirty="0"/>
              <a:t>Great physical contrasts</a:t>
            </a:r>
            <a:r>
              <a:rPr lang="en-US" b="0" baseline="0" dirty="0"/>
              <a:t> lead to heterogeneous and anisotropic mechanics</a:t>
            </a:r>
          </a:p>
          <a:p>
            <a:r>
              <a:rPr lang="en-US" b="0" baseline="0" dirty="0"/>
              <a:t>Outcrops show BOLD and Distinct Fracture stratigraphy based on comp, bed, position..</a:t>
            </a:r>
            <a:endParaRPr lang="en-US" b="0" dirty="0"/>
          </a:p>
        </p:txBody>
      </p:sp>
      <p:sp>
        <p:nvSpPr>
          <p:cNvPr id="4" name="Slide Number Placeholder 3"/>
          <p:cNvSpPr>
            <a:spLocks noGrp="1"/>
          </p:cNvSpPr>
          <p:nvPr>
            <p:ph type="sldNum" sz="quarter" idx="10"/>
          </p:nvPr>
        </p:nvSpPr>
        <p:spPr/>
        <p:txBody>
          <a:bodyPr/>
          <a:lstStyle/>
          <a:p>
            <a:fld id="{9A31E426-7DCF-4DC2-A4E4-56B3B881740E}" type="slidenum">
              <a:rPr lang="en-US" smtClean="0"/>
              <a:t>3</a:t>
            </a:fld>
            <a:endParaRPr lang="en-US"/>
          </a:p>
        </p:txBody>
      </p:sp>
    </p:spTree>
    <p:extLst>
      <p:ext uri="{BB962C8B-B14F-4D97-AF65-F5344CB8AC3E}">
        <p14:creationId xmlns:p14="http://schemas.microsoft.com/office/powerpoint/2010/main" val="4082873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7638" y="1163638"/>
            <a:ext cx="4187825" cy="3141662"/>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A31E426-7DCF-4DC2-A4E4-56B3B881740E}" type="slidenum">
              <a:rPr lang="en-US" smtClean="0"/>
              <a:t>4</a:t>
            </a:fld>
            <a:endParaRPr lang="en-US"/>
          </a:p>
        </p:txBody>
      </p:sp>
    </p:spTree>
    <p:extLst>
      <p:ext uri="{BB962C8B-B14F-4D97-AF65-F5344CB8AC3E}">
        <p14:creationId xmlns:p14="http://schemas.microsoft.com/office/powerpoint/2010/main" val="10070112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7638" y="1163638"/>
            <a:ext cx="4187825" cy="3141662"/>
          </a:xfrm>
        </p:spPr>
      </p:sp>
      <p:sp>
        <p:nvSpPr>
          <p:cNvPr id="3" name="Notes Placeholder 2"/>
          <p:cNvSpPr>
            <a:spLocks noGrp="1"/>
          </p:cNvSpPr>
          <p:nvPr>
            <p:ph type="body" idx="1"/>
          </p:nvPr>
        </p:nvSpPr>
        <p:spPr/>
        <p:txBody>
          <a:bodyPr/>
          <a:lstStyle/>
          <a:p>
            <a:pPr marL="228943" indent="-228943">
              <a:buFont typeface="+mj-lt"/>
              <a:buAutoNum type="arabicPeriod"/>
            </a:pPr>
            <a:r>
              <a:rPr lang="en-US" dirty="0" err="1"/>
              <a:t>Ccore</a:t>
            </a:r>
            <a:r>
              <a:rPr lang="en-US" dirty="0"/>
              <a:t> and well data from </a:t>
            </a:r>
            <a:r>
              <a:rPr lang="en-US" dirty="0" err="1"/>
              <a:t>Aera</a:t>
            </a:r>
            <a:r>
              <a:rPr lang="en-US" dirty="0"/>
              <a:t> Energy at the </a:t>
            </a:r>
            <a:r>
              <a:rPr lang="en-US" dirty="0" err="1"/>
              <a:t>Belridge</a:t>
            </a:r>
            <a:r>
              <a:rPr lang="en-US" dirty="0"/>
              <a:t> Oilfield, </a:t>
            </a:r>
          </a:p>
          <a:p>
            <a:pPr marL="228943" indent="-228943" defTabSz="915772">
              <a:buFont typeface="+mj-lt"/>
              <a:buAutoNum type="arabicPeriod"/>
              <a:defRPr/>
            </a:pPr>
            <a:r>
              <a:rPr lang="en-US" dirty="0"/>
              <a:t>used well logs to identify diagenetic transition zones by density and porosity shifts</a:t>
            </a:r>
          </a:p>
          <a:p>
            <a:pPr marL="228943" indent="-228943">
              <a:buFont typeface="+mj-lt"/>
              <a:buAutoNum type="arabicPeriod"/>
            </a:pPr>
            <a:r>
              <a:rPr lang="en-US" dirty="0"/>
              <a:t>Selected core samples from correlative horizons at different burial depths.</a:t>
            </a:r>
          </a:p>
          <a:p>
            <a:pPr marL="214634" indent="-214634">
              <a:lnSpc>
                <a:spcPct val="150000"/>
              </a:lnSpc>
              <a:buFont typeface="Arial" charset="0"/>
              <a:buChar char="•"/>
            </a:pPr>
            <a:r>
              <a:rPr lang="en-US" dirty="0"/>
              <a:t>4 Wells  (over 80 </a:t>
            </a:r>
            <a:r>
              <a:rPr lang="en-US" dirty="0" err="1"/>
              <a:t>ft</a:t>
            </a:r>
            <a:r>
              <a:rPr lang="en-US" dirty="0"/>
              <a:t> of core)</a:t>
            </a:r>
          </a:p>
          <a:p>
            <a:pPr marL="214634" indent="-214634">
              <a:lnSpc>
                <a:spcPct val="150000"/>
              </a:lnSpc>
              <a:buFont typeface="Arial" charset="0"/>
              <a:buChar char="•"/>
            </a:pPr>
            <a:r>
              <a:rPr lang="en-US" dirty="0"/>
              <a:t>Compositionally diverse</a:t>
            </a:r>
          </a:p>
          <a:p>
            <a:pPr marL="214634" indent="-214634">
              <a:lnSpc>
                <a:spcPct val="150000"/>
              </a:lnSpc>
              <a:buFont typeface="Arial" charset="0"/>
              <a:buChar char="•"/>
            </a:pPr>
            <a:r>
              <a:rPr lang="en-US" dirty="0"/>
              <a:t>Diagenetically contrasting</a:t>
            </a:r>
          </a:p>
          <a:p>
            <a:pPr marL="214634" indent="-214634">
              <a:buFont typeface="Arial" charset="0"/>
              <a:buChar char="•"/>
            </a:pPr>
            <a:r>
              <a:rPr lang="en-US" dirty="0"/>
              <a:t>Stratigraphically similar horizons</a:t>
            </a:r>
          </a:p>
          <a:p>
            <a:pPr marL="228943" indent="-228943">
              <a:buFont typeface="+mj-lt"/>
              <a:buAutoNum type="arabicPeriod"/>
            </a:pPr>
            <a:r>
              <a:rPr lang="en-US" dirty="0"/>
              <a:t>Identify diagenetic shifts in wireline</a:t>
            </a:r>
          </a:p>
          <a:p>
            <a:pPr marL="228943" indent="-228943">
              <a:buFont typeface="+mj-lt"/>
              <a:buAutoNum type="arabicPeriod"/>
            </a:pPr>
            <a:r>
              <a:rPr lang="en-US" dirty="0"/>
              <a:t> The most interesting core we were excited to consider were two cored wells that test the same quartz phase interval at the top of the McDonald at 6k and 12k feet.</a:t>
            </a:r>
          </a:p>
          <a:p>
            <a:pPr marL="228943" indent="-228943">
              <a:buFont typeface="+mj-lt"/>
              <a:buAutoNum type="arabicPeriod"/>
            </a:pPr>
            <a:endParaRPr lang="en-US" dirty="0"/>
          </a:p>
        </p:txBody>
      </p:sp>
      <p:sp>
        <p:nvSpPr>
          <p:cNvPr id="4" name="Slide Number Placeholder 3"/>
          <p:cNvSpPr>
            <a:spLocks noGrp="1"/>
          </p:cNvSpPr>
          <p:nvPr>
            <p:ph type="sldNum" sz="quarter" idx="10"/>
          </p:nvPr>
        </p:nvSpPr>
        <p:spPr/>
        <p:txBody>
          <a:bodyPr/>
          <a:lstStyle/>
          <a:p>
            <a:fld id="{9A31E426-7DCF-4DC2-A4E4-56B3B881740E}" type="slidenum">
              <a:rPr lang="en-US" smtClean="0"/>
              <a:t>5</a:t>
            </a:fld>
            <a:endParaRPr lang="en-US"/>
          </a:p>
        </p:txBody>
      </p:sp>
    </p:spTree>
    <p:extLst>
      <p:ext uri="{BB962C8B-B14F-4D97-AF65-F5344CB8AC3E}">
        <p14:creationId xmlns:p14="http://schemas.microsoft.com/office/powerpoint/2010/main" val="9053368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7638" y="1163638"/>
            <a:ext cx="4187825" cy="3141662"/>
          </a:xfrm>
        </p:spPr>
      </p:sp>
      <p:sp>
        <p:nvSpPr>
          <p:cNvPr id="3" name="Notes Placeholder 2"/>
          <p:cNvSpPr>
            <a:spLocks noGrp="1"/>
          </p:cNvSpPr>
          <p:nvPr>
            <p:ph type="body" idx="1"/>
          </p:nvPr>
        </p:nvSpPr>
        <p:spPr/>
        <p:txBody>
          <a:bodyPr/>
          <a:lstStyle/>
          <a:p>
            <a:r>
              <a:rPr lang="en-US" b="0" u="none" dirty="0"/>
              <a:t>Cleaned</a:t>
            </a:r>
            <a:r>
              <a:rPr lang="en-US" b="0" u="none" baseline="0" dirty="0"/>
              <a:t> the 2/3 sections that were often filthy with this crust of degraded surface and mineral </a:t>
            </a:r>
            <a:r>
              <a:rPr lang="en-US" b="0" u="none" baseline="0" dirty="0" err="1"/>
              <a:t>precip</a:t>
            </a:r>
            <a:endParaRPr lang="en-US" b="0" u="none" baseline="0" dirty="0"/>
          </a:p>
          <a:p>
            <a:r>
              <a:rPr lang="en-US" b="0" u="none" baseline="0" dirty="0"/>
              <a:t>Scanned at Scripps Institution of Oceanography at 1cm</a:t>
            </a:r>
          </a:p>
        </p:txBody>
      </p:sp>
      <p:sp>
        <p:nvSpPr>
          <p:cNvPr id="4" name="Slide Number Placeholder 3"/>
          <p:cNvSpPr>
            <a:spLocks noGrp="1"/>
          </p:cNvSpPr>
          <p:nvPr>
            <p:ph type="sldNum" sz="quarter" idx="10"/>
          </p:nvPr>
        </p:nvSpPr>
        <p:spPr/>
        <p:txBody>
          <a:bodyPr/>
          <a:lstStyle/>
          <a:p>
            <a:fld id="{9A31E426-7DCF-4DC2-A4E4-56B3B881740E}" type="slidenum">
              <a:rPr lang="en-US" smtClean="0"/>
              <a:t>6</a:t>
            </a:fld>
            <a:endParaRPr lang="en-US"/>
          </a:p>
        </p:txBody>
      </p:sp>
    </p:spTree>
    <p:extLst>
      <p:ext uri="{BB962C8B-B14F-4D97-AF65-F5344CB8AC3E}">
        <p14:creationId xmlns:p14="http://schemas.microsoft.com/office/powerpoint/2010/main" val="35324804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A31E426-7DCF-4DC2-A4E4-56B3B881740E}" type="slidenum">
              <a:rPr lang="en-US" smtClean="0"/>
              <a:t>7</a:t>
            </a:fld>
            <a:endParaRPr lang="en-US"/>
          </a:p>
        </p:txBody>
      </p:sp>
    </p:spTree>
    <p:extLst>
      <p:ext uri="{BB962C8B-B14F-4D97-AF65-F5344CB8AC3E}">
        <p14:creationId xmlns:p14="http://schemas.microsoft.com/office/powerpoint/2010/main" val="10070678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7638" y="1163638"/>
            <a:ext cx="4187825" cy="3141662"/>
          </a:xfrm>
        </p:spPr>
      </p:sp>
      <p:sp>
        <p:nvSpPr>
          <p:cNvPr id="3" name="Notes Placeholder 2"/>
          <p:cNvSpPr>
            <a:spLocks noGrp="1"/>
          </p:cNvSpPr>
          <p:nvPr>
            <p:ph type="body" idx="1"/>
          </p:nvPr>
        </p:nvSpPr>
        <p:spPr/>
        <p:txBody>
          <a:bodyPr/>
          <a:lstStyle/>
          <a:p>
            <a:r>
              <a:rPr lang="en-US" b="0" u="none" baseline="0" dirty="0" err="1"/>
              <a:t>Leeb</a:t>
            </a:r>
            <a:r>
              <a:rPr lang="en-US" b="0" u="none" baseline="0" dirty="0"/>
              <a:t> hardness testing</a:t>
            </a:r>
          </a:p>
          <a:p>
            <a:r>
              <a:rPr lang="en-US" b="0" u="none" baseline="0" dirty="0"/>
              <a:t>NOT MOHs scale of hardness – like glass plates, pocket knives and pennies</a:t>
            </a:r>
          </a:p>
          <a:p>
            <a:r>
              <a:rPr lang="en-US" b="0" u="none" baseline="0" dirty="0"/>
              <a:t>But a fast and precise Non Destructive testing</a:t>
            </a:r>
          </a:p>
          <a:p>
            <a:r>
              <a:rPr lang="en-US" b="0" u="none" baseline="0" dirty="0"/>
              <a:t>Tungsten carbide probe, sprung against the surface</a:t>
            </a:r>
            <a:endParaRPr lang="en-US" b="0" u="none" dirty="0"/>
          </a:p>
          <a:p>
            <a:r>
              <a:rPr lang="en-US" b="0" u="none" dirty="0"/>
              <a:t>Carries a relationship to </a:t>
            </a:r>
            <a:r>
              <a:rPr lang="en-US" b="0" u="none" dirty="0" err="1"/>
              <a:t>Youngs</a:t>
            </a:r>
            <a:r>
              <a:rPr lang="en-US" b="0" u="none" dirty="0"/>
              <a:t> Modulus and calibrated conversion to UCS</a:t>
            </a:r>
          </a:p>
        </p:txBody>
      </p:sp>
      <p:sp>
        <p:nvSpPr>
          <p:cNvPr id="4" name="Slide Number Placeholder 3"/>
          <p:cNvSpPr>
            <a:spLocks noGrp="1"/>
          </p:cNvSpPr>
          <p:nvPr>
            <p:ph type="sldNum" sz="quarter" idx="10"/>
          </p:nvPr>
        </p:nvSpPr>
        <p:spPr/>
        <p:txBody>
          <a:bodyPr/>
          <a:lstStyle/>
          <a:p>
            <a:fld id="{9A31E426-7DCF-4DC2-A4E4-56B3B881740E}" type="slidenum">
              <a:rPr lang="en-US" smtClean="0"/>
              <a:t>8</a:t>
            </a:fld>
            <a:endParaRPr lang="en-US"/>
          </a:p>
        </p:txBody>
      </p:sp>
    </p:spTree>
    <p:extLst>
      <p:ext uri="{BB962C8B-B14F-4D97-AF65-F5344CB8AC3E}">
        <p14:creationId xmlns:p14="http://schemas.microsoft.com/office/powerpoint/2010/main" val="3453140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7638" y="1163638"/>
            <a:ext cx="4187825" cy="3141662"/>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Mixed A-CT = 13% opal-A and 87% opal-CT</a:t>
            </a:r>
          </a:p>
          <a:p>
            <a:endParaRPr lang="en-US" dirty="0"/>
          </a:p>
        </p:txBody>
      </p:sp>
      <p:sp>
        <p:nvSpPr>
          <p:cNvPr id="4" name="Slide Number Placeholder 3"/>
          <p:cNvSpPr>
            <a:spLocks noGrp="1"/>
          </p:cNvSpPr>
          <p:nvPr>
            <p:ph type="sldNum" sz="quarter" idx="10"/>
          </p:nvPr>
        </p:nvSpPr>
        <p:spPr/>
        <p:txBody>
          <a:bodyPr/>
          <a:lstStyle/>
          <a:p>
            <a:fld id="{9A31E426-7DCF-4DC2-A4E4-56B3B881740E}" type="slidenum">
              <a:rPr lang="en-US" smtClean="0"/>
              <a:t>9</a:t>
            </a:fld>
            <a:endParaRPr lang="en-US"/>
          </a:p>
        </p:txBody>
      </p:sp>
    </p:spTree>
    <p:extLst>
      <p:ext uri="{BB962C8B-B14F-4D97-AF65-F5344CB8AC3E}">
        <p14:creationId xmlns:p14="http://schemas.microsoft.com/office/powerpoint/2010/main" val="38050829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A60F4336-C601-4E0D-B8A1-DE73EBBED612}" type="datetime1">
              <a:rPr lang="en-US" smtClean="0"/>
              <a:t>7/29/18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802704-447E-4267-9D94-7F50989C1698}" type="slidenum">
              <a:rPr lang="en-US" smtClean="0"/>
              <a:t>‹#›</a:t>
            </a:fld>
            <a:endParaRPr lang="en-US"/>
          </a:p>
        </p:txBody>
      </p:sp>
    </p:spTree>
    <p:extLst>
      <p:ext uri="{BB962C8B-B14F-4D97-AF65-F5344CB8AC3E}">
        <p14:creationId xmlns:p14="http://schemas.microsoft.com/office/powerpoint/2010/main" val="26744586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DE584F0-6459-439F-B789-38687493CBEE}" type="datetime1">
              <a:rPr lang="en-US" smtClean="0"/>
              <a:t>7/29/18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802704-447E-4267-9D94-7F50989C1698}" type="slidenum">
              <a:rPr lang="en-US" smtClean="0"/>
              <a:t>‹#›</a:t>
            </a:fld>
            <a:endParaRPr lang="en-US"/>
          </a:p>
        </p:txBody>
      </p:sp>
    </p:spTree>
    <p:extLst>
      <p:ext uri="{BB962C8B-B14F-4D97-AF65-F5344CB8AC3E}">
        <p14:creationId xmlns:p14="http://schemas.microsoft.com/office/powerpoint/2010/main" val="1915107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DA85359-D93F-41AE-B001-D435AB97591B}" type="datetime1">
              <a:rPr lang="en-US" smtClean="0"/>
              <a:t>7/29/18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802704-447E-4267-9D94-7F50989C1698}" type="slidenum">
              <a:rPr lang="en-US" smtClean="0"/>
              <a:t>‹#›</a:t>
            </a:fld>
            <a:endParaRPr lang="en-US"/>
          </a:p>
        </p:txBody>
      </p:sp>
    </p:spTree>
    <p:extLst>
      <p:ext uri="{BB962C8B-B14F-4D97-AF65-F5344CB8AC3E}">
        <p14:creationId xmlns:p14="http://schemas.microsoft.com/office/powerpoint/2010/main" val="15388933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9B5FEC1-3885-402D-AFF1-A3BDCBABD7DE}" type="datetime1">
              <a:rPr lang="en-US" smtClean="0"/>
              <a:t>7/29/18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C28197D-2ACD-42B7-BE08-24663ADBB220}" type="slidenum">
              <a:rPr lang="en-US" smtClean="0"/>
              <a:t>‹#›</a:t>
            </a:fld>
            <a:endParaRPr lang="en-US"/>
          </a:p>
        </p:txBody>
      </p:sp>
    </p:spTree>
    <p:extLst>
      <p:ext uri="{BB962C8B-B14F-4D97-AF65-F5344CB8AC3E}">
        <p14:creationId xmlns:p14="http://schemas.microsoft.com/office/powerpoint/2010/main" val="12128872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777240"/>
          </a:xfrm>
        </p:spPr>
        <p:txBody>
          <a:bodyPr/>
          <a:lstStyle>
            <a:lvl1pPr marL="401638" indent="0">
              <a:tabLst/>
              <a:defRPr>
                <a:solidFill>
                  <a:schemeClr val="bg1"/>
                </a:solidFill>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105D8C9-2813-4623-BC7C-5213FCAF41BF}" type="datetime1">
              <a:rPr lang="en-US" smtClean="0"/>
              <a:t>7/29/18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C28197D-2ACD-42B7-BE08-24663ADBB220}" type="slidenum">
              <a:rPr lang="en-US" smtClean="0"/>
              <a:t>‹#›</a:t>
            </a:fld>
            <a:endParaRPr lang="en-US"/>
          </a:p>
        </p:txBody>
      </p:sp>
    </p:spTree>
    <p:extLst>
      <p:ext uri="{BB962C8B-B14F-4D97-AF65-F5344CB8AC3E}">
        <p14:creationId xmlns:p14="http://schemas.microsoft.com/office/powerpoint/2010/main" val="108040988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0883E55-DDCF-446D-B2FD-837EC046E686}" type="datetime1">
              <a:rPr lang="en-US" smtClean="0"/>
              <a:t>7/29/18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C28197D-2ACD-42B7-BE08-24663ADBB220}" type="slidenum">
              <a:rPr lang="en-US" smtClean="0"/>
              <a:t>‹#›</a:t>
            </a:fld>
            <a:endParaRPr lang="en-US"/>
          </a:p>
        </p:txBody>
      </p:sp>
    </p:spTree>
    <p:extLst>
      <p:ext uri="{BB962C8B-B14F-4D97-AF65-F5344CB8AC3E}">
        <p14:creationId xmlns:p14="http://schemas.microsoft.com/office/powerpoint/2010/main" val="147466819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3280AC1-7936-4210-8C25-1A90F5C87E09}" type="datetime1">
              <a:rPr lang="en-US" smtClean="0"/>
              <a:t>7/29/18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C28197D-2ACD-42B7-BE08-24663ADBB220}" type="slidenum">
              <a:rPr lang="en-US" smtClean="0"/>
              <a:t>‹#›</a:t>
            </a:fld>
            <a:endParaRPr lang="en-US"/>
          </a:p>
        </p:txBody>
      </p:sp>
    </p:spTree>
    <p:extLst>
      <p:ext uri="{BB962C8B-B14F-4D97-AF65-F5344CB8AC3E}">
        <p14:creationId xmlns:p14="http://schemas.microsoft.com/office/powerpoint/2010/main" val="63960014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9167C58-73FF-4DF3-9572-C27B325A2E20}" type="datetime1">
              <a:rPr lang="en-US" smtClean="0"/>
              <a:t>7/29/18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C28197D-2ACD-42B7-BE08-24663ADBB220}" type="slidenum">
              <a:rPr lang="en-US" smtClean="0"/>
              <a:t>‹#›</a:t>
            </a:fld>
            <a:endParaRPr lang="en-US"/>
          </a:p>
        </p:txBody>
      </p:sp>
    </p:spTree>
    <p:extLst>
      <p:ext uri="{BB962C8B-B14F-4D97-AF65-F5344CB8AC3E}">
        <p14:creationId xmlns:p14="http://schemas.microsoft.com/office/powerpoint/2010/main" val="160398378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8EC751C-5C45-4EE7-8FC3-F038D7BE6224}" type="datetime1">
              <a:rPr lang="en-US" smtClean="0"/>
              <a:t>7/29/18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C28197D-2ACD-42B7-BE08-24663ADBB220}" type="slidenum">
              <a:rPr lang="en-US" smtClean="0"/>
              <a:t>‹#›</a:t>
            </a:fld>
            <a:endParaRPr lang="en-US"/>
          </a:p>
        </p:txBody>
      </p:sp>
    </p:spTree>
    <p:extLst>
      <p:ext uri="{BB962C8B-B14F-4D97-AF65-F5344CB8AC3E}">
        <p14:creationId xmlns:p14="http://schemas.microsoft.com/office/powerpoint/2010/main" val="79316966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F239205-43F3-435C-BF1E-1895A865D018}" type="datetime1">
              <a:rPr lang="en-US" smtClean="0"/>
              <a:t>7/29/18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C28197D-2ACD-42B7-BE08-24663ADBB220}" type="slidenum">
              <a:rPr lang="en-US" smtClean="0"/>
              <a:t>‹#›</a:t>
            </a:fld>
            <a:endParaRPr lang="en-US"/>
          </a:p>
        </p:txBody>
      </p:sp>
    </p:spTree>
    <p:extLst>
      <p:ext uri="{BB962C8B-B14F-4D97-AF65-F5344CB8AC3E}">
        <p14:creationId xmlns:p14="http://schemas.microsoft.com/office/powerpoint/2010/main" val="137162995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3EF7955-E520-4FBB-AF35-B53FECF98EA3}" type="datetime1">
              <a:rPr lang="en-US" smtClean="0"/>
              <a:t>7/29/18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C28197D-2ACD-42B7-BE08-24663ADBB220}" type="slidenum">
              <a:rPr lang="en-US" smtClean="0"/>
              <a:t>‹#›</a:t>
            </a:fld>
            <a:endParaRPr lang="en-US"/>
          </a:p>
        </p:txBody>
      </p:sp>
    </p:spTree>
    <p:extLst>
      <p:ext uri="{BB962C8B-B14F-4D97-AF65-F5344CB8AC3E}">
        <p14:creationId xmlns:p14="http://schemas.microsoft.com/office/powerpoint/2010/main" val="18951699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59329"/>
          </a:xfrm>
          <a:solidFill>
            <a:schemeClr val="tx1">
              <a:lumMod val="50000"/>
              <a:lumOff val="50000"/>
            </a:schemeClr>
          </a:solidFill>
        </p:spPr>
        <p:txBody>
          <a:bodyPr/>
          <a:lstStyle>
            <a:lvl1pPr>
              <a:defRPr>
                <a:solidFill>
                  <a:schemeClr val="bg1"/>
                </a:solidFill>
                <a:latin typeface="+mn-lt"/>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0973485-5016-4BB8-90EA-BE0696F0DC48}" type="datetime1">
              <a:rPr lang="en-US" smtClean="0"/>
              <a:t>7/29/18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802704-447E-4267-9D94-7F50989C1698}" type="slidenum">
              <a:rPr lang="en-US" smtClean="0"/>
              <a:t>‹#›</a:t>
            </a:fld>
            <a:endParaRPr lang="en-US"/>
          </a:p>
        </p:txBody>
      </p:sp>
    </p:spTree>
    <p:extLst>
      <p:ext uri="{BB962C8B-B14F-4D97-AF65-F5344CB8AC3E}">
        <p14:creationId xmlns:p14="http://schemas.microsoft.com/office/powerpoint/2010/main" val="288284639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9C87DE2F-DFB4-4228-8047-8ED7C8039D02}" type="datetime1">
              <a:rPr lang="en-US" smtClean="0"/>
              <a:t>7/29/18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C28197D-2ACD-42B7-BE08-24663ADBB220}" type="slidenum">
              <a:rPr lang="en-US" smtClean="0"/>
              <a:t>‹#›</a:t>
            </a:fld>
            <a:endParaRPr lang="en-US"/>
          </a:p>
        </p:txBody>
      </p:sp>
    </p:spTree>
    <p:extLst>
      <p:ext uri="{BB962C8B-B14F-4D97-AF65-F5344CB8AC3E}">
        <p14:creationId xmlns:p14="http://schemas.microsoft.com/office/powerpoint/2010/main" val="64440155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773B6C3-1C7D-4F31-97A8-625996095CC9}" type="datetime1">
              <a:rPr lang="en-US" smtClean="0"/>
              <a:t>7/29/18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C28197D-2ACD-42B7-BE08-24663ADBB220}" type="slidenum">
              <a:rPr lang="en-US" smtClean="0"/>
              <a:t>‹#›</a:t>
            </a:fld>
            <a:endParaRPr lang="en-US"/>
          </a:p>
        </p:txBody>
      </p:sp>
    </p:spTree>
    <p:extLst>
      <p:ext uri="{BB962C8B-B14F-4D97-AF65-F5344CB8AC3E}">
        <p14:creationId xmlns:p14="http://schemas.microsoft.com/office/powerpoint/2010/main" val="69691987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CCB3A04-8727-403B-A1E2-7B3A383108D2}" type="datetime1">
              <a:rPr lang="en-US" smtClean="0"/>
              <a:t>7/29/18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C28197D-2ACD-42B7-BE08-24663ADBB220}" type="slidenum">
              <a:rPr lang="en-US" smtClean="0"/>
              <a:t>‹#›</a:t>
            </a:fld>
            <a:endParaRPr lang="en-US"/>
          </a:p>
        </p:txBody>
      </p:sp>
    </p:spTree>
    <p:extLst>
      <p:ext uri="{BB962C8B-B14F-4D97-AF65-F5344CB8AC3E}">
        <p14:creationId xmlns:p14="http://schemas.microsoft.com/office/powerpoint/2010/main" val="75646115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lnSpc>
                <a:spcPct val="100000"/>
              </a:lnSpc>
              <a:defRPr>
                <a:latin typeface="Myriad Pro" panose="020B0503030403020204" pitchFamily="34" charset="0"/>
              </a:defRPr>
            </a:lvl1pPr>
            <a:lvl2pPr>
              <a:lnSpc>
                <a:spcPct val="100000"/>
              </a:lnSpc>
              <a:defRPr>
                <a:latin typeface="Myriad Pro" panose="020B0503030403020204" pitchFamily="34" charset="0"/>
              </a:defRPr>
            </a:lvl2pPr>
            <a:lvl3pPr>
              <a:lnSpc>
                <a:spcPct val="100000"/>
              </a:lnSpc>
              <a:defRPr>
                <a:latin typeface="Myriad Pro" panose="020B0503030403020204" pitchFamily="34" charset="0"/>
              </a:defRPr>
            </a:lvl3pPr>
            <a:lvl4pPr>
              <a:lnSpc>
                <a:spcPct val="100000"/>
              </a:lnSpc>
              <a:defRPr>
                <a:latin typeface="Myriad Pro" panose="020B0503030403020204" pitchFamily="34" charset="0"/>
              </a:defRPr>
            </a:lvl4pPr>
            <a:lvl5pPr>
              <a:lnSpc>
                <a:spcPct val="100000"/>
              </a:lnSpc>
              <a:defRPr>
                <a:latin typeface="Myriad Pro" panose="020B0503030403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F5867CD4-96F2-43A5-9128-E7DECF00975E}" type="datetime1">
              <a:rPr lang="en-US" smtClean="0"/>
              <a:t>7/29/18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C28197D-2ACD-42B7-BE08-24663ADBB220}" type="slidenum">
              <a:rPr lang="en-US" smtClean="0"/>
              <a:t>‹#›</a:t>
            </a:fld>
            <a:endParaRPr lang="en-US"/>
          </a:p>
        </p:txBody>
      </p:sp>
      <p:sp>
        <p:nvSpPr>
          <p:cNvPr id="9" name="Title 1"/>
          <p:cNvSpPr>
            <a:spLocks noGrp="1"/>
          </p:cNvSpPr>
          <p:nvPr>
            <p:ph type="title"/>
          </p:nvPr>
        </p:nvSpPr>
        <p:spPr>
          <a:xfrm>
            <a:off x="0" y="2"/>
            <a:ext cx="9144000" cy="902969"/>
          </a:xfrm>
        </p:spPr>
        <p:txBody>
          <a:bodyPr/>
          <a:lstStyle/>
          <a:p>
            <a:r>
              <a:rPr lang="en-US" dirty="0"/>
              <a:t>Click to edit Master title style</a:t>
            </a:r>
          </a:p>
        </p:txBody>
      </p:sp>
    </p:spTree>
    <p:extLst>
      <p:ext uri="{BB962C8B-B14F-4D97-AF65-F5344CB8AC3E}">
        <p14:creationId xmlns:p14="http://schemas.microsoft.com/office/powerpoint/2010/main" val="5417878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FE5694B-9491-47A5-8F47-E6B5CE15C9A4}" type="datetime1">
              <a:rPr lang="en-US" smtClean="0"/>
              <a:t>7/29/18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802704-447E-4267-9D94-7F50989C1698}" type="slidenum">
              <a:rPr lang="en-US" smtClean="0"/>
              <a:t>‹#›</a:t>
            </a:fld>
            <a:endParaRPr lang="en-US"/>
          </a:p>
        </p:txBody>
      </p:sp>
    </p:spTree>
    <p:extLst>
      <p:ext uri="{BB962C8B-B14F-4D97-AF65-F5344CB8AC3E}">
        <p14:creationId xmlns:p14="http://schemas.microsoft.com/office/powerpoint/2010/main" val="42613349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8B26A73-1C0C-4161-911F-DC6B1E33C809}" type="datetime1">
              <a:rPr lang="en-US" smtClean="0"/>
              <a:t>7/29/18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7802704-447E-4267-9D94-7F50989C1698}" type="slidenum">
              <a:rPr lang="en-US" smtClean="0"/>
              <a:t>‹#›</a:t>
            </a:fld>
            <a:endParaRPr lang="en-US"/>
          </a:p>
        </p:txBody>
      </p:sp>
    </p:spTree>
    <p:extLst>
      <p:ext uri="{BB962C8B-B14F-4D97-AF65-F5344CB8AC3E}">
        <p14:creationId xmlns:p14="http://schemas.microsoft.com/office/powerpoint/2010/main" val="7570628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66FE84C-9597-492B-BC65-884FCBB73546}" type="datetime1">
              <a:rPr lang="en-US" smtClean="0"/>
              <a:t>7/29/18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7802704-447E-4267-9D94-7F50989C1698}" type="slidenum">
              <a:rPr lang="en-US" smtClean="0"/>
              <a:t>‹#›</a:t>
            </a:fld>
            <a:endParaRPr lang="en-US"/>
          </a:p>
        </p:txBody>
      </p:sp>
    </p:spTree>
    <p:extLst>
      <p:ext uri="{BB962C8B-B14F-4D97-AF65-F5344CB8AC3E}">
        <p14:creationId xmlns:p14="http://schemas.microsoft.com/office/powerpoint/2010/main" val="22689497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A3C767B-6718-462C-ACA4-E7AF83119D6C}" type="datetime1">
              <a:rPr lang="en-US" smtClean="0"/>
              <a:t>7/29/18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7802704-447E-4267-9D94-7F50989C1698}" type="slidenum">
              <a:rPr lang="en-US" smtClean="0"/>
              <a:t>‹#›</a:t>
            </a:fld>
            <a:endParaRPr lang="en-US"/>
          </a:p>
        </p:txBody>
      </p:sp>
    </p:spTree>
    <p:extLst>
      <p:ext uri="{BB962C8B-B14F-4D97-AF65-F5344CB8AC3E}">
        <p14:creationId xmlns:p14="http://schemas.microsoft.com/office/powerpoint/2010/main" val="10559831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696D01E-52A0-483C-9C03-E2E4EC256A33}" type="datetime1">
              <a:rPr lang="en-US" smtClean="0"/>
              <a:t>7/29/18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7802704-447E-4267-9D94-7F50989C1698}" type="slidenum">
              <a:rPr lang="en-US" smtClean="0"/>
              <a:t>‹#›</a:t>
            </a:fld>
            <a:endParaRPr lang="en-US"/>
          </a:p>
        </p:txBody>
      </p:sp>
    </p:spTree>
    <p:extLst>
      <p:ext uri="{BB962C8B-B14F-4D97-AF65-F5344CB8AC3E}">
        <p14:creationId xmlns:p14="http://schemas.microsoft.com/office/powerpoint/2010/main" val="16111294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C5E0373F-45C6-402C-9B04-780315042144}" type="datetime1">
              <a:rPr lang="en-US" smtClean="0"/>
              <a:t>7/29/18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7802704-447E-4267-9D94-7F50989C1698}" type="slidenum">
              <a:rPr lang="en-US" smtClean="0"/>
              <a:t>‹#›</a:t>
            </a:fld>
            <a:endParaRPr lang="en-US"/>
          </a:p>
        </p:txBody>
      </p:sp>
    </p:spTree>
    <p:extLst>
      <p:ext uri="{BB962C8B-B14F-4D97-AF65-F5344CB8AC3E}">
        <p14:creationId xmlns:p14="http://schemas.microsoft.com/office/powerpoint/2010/main" val="31137896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CD402DAC-ED13-41CA-A7CE-D0A2DD5C403F}" type="datetime1">
              <a:rPr lang="en-US" smtClean="0"/>
              <a:t>7/29/18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7802704-447E-4267-9D94-7F50989C1698}" type="slidenum">
              <a:rPr lang="en-US" smtClean="0"/>
              <a:t>‹#›</a:t>
            </a:fld>
            <a:endParaRPr lang="en-US"/>
          </a:p>
        </p:txBody>
      </p:sp>
    </p:spTree>
    <p:extLst>
      <p:ext uri="{BB962C8B-B14F-4D97-AF65-F5344CB8AC3E}">
        <p14:creationId xmlns:p14="http://schemas.microsoft.com/office/powerpoint/2010/main" val="2606666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a:solidFill>
            <a:schemeClr val="tx1">
              <a:lumMod val="50000"/>
              <a:lumOff val="50000"/>
            </a:schemeClr>
          </a:solidFill>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err="1"/>
              <a:t>alevel</a:t>
            </a:r>
            <a:endParaRPr lang="en-US" dirty="0"/>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3CEC4FBB-5C93-4A73-A616-EA6BEFD7F44D}" type="datetime1">
              <a:rPr lang="en-US" smtClean="0"/>
              <a:t>7/29/18</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67802704-447E-4267-9D94-7F50989C1698}" type="slidenum">
              <a:rPr lang="en-US" smtClean="0"/>
              <a:t>‹#›</a:t>
            </a:fld>
            <a:endParaRPr lang="en-US"/>
          </a:p>
        </p:txBody>
      </p:sp>
    </p:spTree>
    <p:extLst>
      <p:ext uri="{BB962C8B-B14F-4D97-AF65-F5344CB8AC3E}">
        <p14:creationId xmlns:p14="http://schemas.microsoft.com/office/powerpoint/2010/main" val="22346766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685800" rtl="0" eaLnBrk="1" latinLnBrk="0" hangingPunct="1">
        <a:lnSpc>
          <a:spcPct val="100000"/>
        </a:lnSpc>
        <a:spcBef>
          <a:spcPct val="0"/>
        </a:spcBef>
        <a:buNone/>
        <a:defRPr sz="3300" kern="1200">
          <a:solidFill>
            <a:schemeClr val="tx1"/>
          </a:solidFill>
          <a:latin typeface="Myriad Pro" panose="020B0503030403020204" pitchFamily="34" charset="0"/>
          <a:ea typeface="+mj-ea"/>
          <a:cs typeface="+mj-cs"/>
        </a:defRPr>
      </a:lvl1pPr>
    </p:titleStyle>
    <p:bodyStyle>
      <a:lvl1pPr marL="171450" indent="-171450" algn="l" defTabSz="685800" rtl="0" eaLnBrk="1" latinLnBrk="0" hangingPunct="1">
        <a:lnSpc>
          <a:spcPct val="100000"/>
        </a:lnSpc>
        <a:spcBef>
          <a:spcPts val="750"/>
        </a:spcBef>
        <a:buFont typeface="Arial" panose="020B0604020202020204" pitchFamily="34" charset="0"/>
        <a:buChar char="•"/>
        <a:defRPr sz="2100" kern="1200">
          <a:solidFill>
            <a:schemeClr val="tx1"/>
          </a:solidFill>
          <a:latin typeface="Myriad Pro" panose="020B0503030403020204" pitchFamily="34" charset="0"/>
          <a:ea typeface="+mn-ea"/>
          <a:cs typeface="+mn-cs"/>
        </a:defRPr>
      </a:lvl1pPr>
      <a:lvl2pPr marL="514350" indent="-171450" algn="l" defTabSz="685800" rtl="0" eaLnBrk="1" latinLnBrk="0" hangingPunct="1">
        <a:lnSpc>
          <a:spcPct val="100000"/>
        </a:lnSpc>
        <a:spcBef>
          <a:spcPts val="375"/>
        </a:spcBef>
        <a:buFont typeface="Arial" panose="020B0604020202020204" pitchFamily="34" charset="0"/>
        <a:buChar char="•"/>
        <a:defRPr sz="1800" kern="1200">
          <a:solidFill>
            <a:schemeClr val="tx1"/>
          </a:solidFill>
          <a:latin typeface="Myriad Pro" panose="020B0503030403020204" pitchFamily="34" charset="0"/>
          <a:ea typeface="+mn-ea"/>
          <a:cs typeface="+mn-cs"/>
        </a:defRPr>
      </a:lvl2pPr>
      <a:lvl3pPr marL="857250" indent="-171450" algn="l" defTabSz="685800" rtl="0" eaLnBrk="1" latinLnBrk="0" hangingPunct="1">
        <a:lnSpc>
          <a:spcPct val="100000"/>
        </a:lnSpc>
        <a:spcBef>
          <a:spcPts val="375"/>
        </a:spcBef>
        <a:buFont typeface="Arial" panose="020B0604020202020204" pitchFamily="34" charset="0"/>
        <a:buChar char="•"/>
        <a:defRPr sz="1500" kern="1200">
          <a:solidFill>
            <a:schemeClr val="tx1"/>
          </a:solidFill>
          <a:latin typeface="Myriad Pro" panose="020B0503030403020204" pitchFamily="34" charset="0"/>
          <a:ea typeface="+mn-ea"/>
          <a:cs typeface="+mn-cs"/>
        </a:defRPr>
      </a:lvl3pPr>
      <a:lvl4pPr marL="1200150" indent="-171450" algn="l" defTabSz="685800" rtl="0" eaLnBrk="1" latinLnBrk="0" hangingPunct="1">
        <a:lnSpc>
          <a:spcPct val="100000"/>
        </a:lnSpc>
        <a:spcBef>
          <a:spcPts val="375"/>
        </a:spcBef>
        <a:buFont typeface="Arial" panose="020B0604020202020204" pitchFamily="34" charset="0"/>
        <a:buChar char="•"/>
        <a:defRPr sz="1350" kern="1200">
          <a:solidFill>
            <a:schemeClr val="tx1"/>
          </a:solidFill>
          <a:latin typeface="Myriad Pro" panose="020B0503030403020204" pitchFamily="34" charset="0"/>
          <a:ea typeface="+mn-ea"/>
          <a:cs typeface="+mn-cs"/>
        </a:defRPr>
      </a:lvl4pPr>
      <a:lvl5pPr marL="1543050" indent="-171450" algn="l" defTabSz="685800" rtl="0" eaLnBrk="1" latinLnBrk="0" hangingPunct="1">
        <a:lnSpc>
          <a:spcPct val="100000"/>
        </a:lnSpc>
        <a:spcBef>
          <a:spcPts val="375"/>
        </a:spcBef>
        <a:buFont typeface="Arial" panose="020B0604020202020204" pitchFamily="34" charset="0"/>
        <a:buChar char="•"/>
        <a:defRPr sz="1350" kern="1200">
          <a:solidFill>
            <a:schemeClr val="tx1"/>
          </a:solidFill>
          <a:latin typeface="Myriad Pro" panose="020B0503030403020204"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a:solidFill>
            <a:schemeClr val="tx1">
              <a:lumMod val="50000"/>
              <a:lumOff val="50000"/>
            </a:schemeClr>
          </a:solidFill>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3B866B6-405C-4A7E-AE70-2EFC2D906529}" type="datetime1">
              <a:rPr lang="en-US" smtClean="0"/>
              <a:t>7/29/18</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C28197D-2ACD-42B7-BE08-24663ADBB220}" type="slidenum">
              <a:rPr lang="en-US" smtClean="0"/>
              <a:t>‹#›</a:t>
            </a:fld>
            <a:endParaRPr lang="en-US" dirty="0"/>
          </a:p>
        </p:txBody>
      </p:sp>
    </p:spTree>
    <p:extLst>
      <p:ext uri="{BB962C8B-B14F-4D97-AF65-F5344CB8AC3E}">
        <p14:creationId xmlns:p14="http://schemas.microsoft.com/office/powerpoint/2010/main" val="343398670"/>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50" r:id="rId1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4.emf"/><Relationship Id="rId5" Type="http://schemas.openxmlformats.org/officeDocument/2006/relationships/image" Target="../media/image3.jpeg"/><Relationship Id="rId4" Type="http://schemas.openxmlformats.org/officeDocument/2006/relationships/image" Target="../media/image2.tiff"/></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29.emf"/><Relationship Id="rId7" Type="http://schemas.openxmlformats.org/officeDocument/2006/relationships/image" Target="../media/image33.png"/><Relationship Id="rId2" Type="http://schemas.openxmlformats.org/officeDocument/2006/relationships/notesSlide" Target="../notesSlides/notesSlide11.xml"/><Relationship Id="rId1" Type="http://schemas.openxmlformats.org/officeDocument/2006/relationships/slideLayout" Target="../slideLayouts/slideLayout13.xml"/><Relationship Id="rId6" Type="http://schemas.openxmlformats.org/officeDocument/2006/relationships/image" Target="../media/image32.png"/><Relationship Id="rId5" Type="http://schemas.openxmlformats.org/officeDocument/2006/relationships/image" Target="../media/image31.tiff"/><Relationship Id="rId4" Type="http://schemas.openxmlformats.org/officeDocument/2006/relationships/image" Target="../media/image30.tiff"/></Relationships>
</file>

<file path=ppt/slides/_rels/slide1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3.xml"/><Relationship Id="rId1" Type="http://schemas.openxmlformats.org/officeDocument/2006/relationships/slideLayout" Target="../slideLayouts/slideLayout13.xml"/><Relationship Id="rId5" Type="http://schemas.openxmlformats.org/officeDocument/2006/relationships/image" Target="../media/image37.png"/><Relationship Id="rId4" Type="http://schemas.openxmlformats.org/officeDocument/2006/relationships/image" Target="../media/image36.png"/></Relationships>
</file>

<file path=ppt/slides/_rels/slide1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4.xml"/><Relationship Id="rId1" Type="http://schemas.openxmlformats.org/officeDocument/2006/relationships/slideLayout" Target="../slideLayouts/slideLayout13.xml"/><Relationship Id="rId4" Type="http://schemas.openxmlformats.org/officeDocument/2006/relationships/image" Target="../media/image39.png"/></Relationships>
</file>

<file path=ppt/slides/_rels/slide1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8.xml"/><Relationship Id="rId1" Type="http://schemas.openxmlformats.org/officeDocument/2006/relationships/slideLayout" Target="../slideLayouts/slideLayout13.xml"/><Relationship Id="rId4" Type="http://schemas.openxmlformats.org/officeDocument/2006/relationships/image" Target="../media/image3.jpeg"/></Relationships>
</file>

<file path=ppt/slides/_rels/slide1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9.xml"/><Relationship Id="rId1" Type="http://schemas.openxmlformats.org/officeDocument/2006/relationships/slideLayout" Target="../slideLayouts/slideLayout13.xml"/><Relationship Id="rId5" Type="http://schemas.microsoft.com/office/2007/relationships/hdphoto" Target="../media/hdphoto2.wdp"/><Relationship Id="rId4" Type="http://schemas.openxmlformats.org/officeDocument/2006/relationships/image" Target="../media/image45.png"/></Relationships>
</file>

<file path=ppt/slides/_rels/slide2.xml.rels><?xml version="1.0" encoding="UTF-8" standalone="yes"?>
<Relationships xmlns="http://schemas.openxmlformats.org/package/2006/relationships"><Relationship Id="rId3" Type="http://schemas.openxmlformats.org/officeDocument/2006/relationships/image" Target="../media/image5.emf"/><Relationship Id="rId7" Type="http://schemas.openxmlformats.org/officeDocument/2006/relationships/image" Target="../media/image9.emf"/><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8.png"/><Relationship Id="rId5" Type="http://schemas.openxmlformats.org/officeDocument/2006/relationships/image" Target="../media/image7.emf"/><Relationship Id="rId4" Type="http://schemas.openxmlformats.org/officeDocument/2006/relationships/image" Target="../media/image6.emf"/></Relationships>
</file>

<file path=ppt/slides/_rels/slide20.xml.rels><?xml version="1.0" encoding="UTF-8" standalone="yes"?>
<Relationships xmlns="http://schemas.openxmlformats.org/package/2006/relationships"><Relationship Id="rId3" Type="http://schemas.openxmlformats.org/officeDocument/2006/relationships/image" Target="../media/image46.tiff"/><Relationship Id="rId7" Type="http://schemas.openxmlformats.org/officeDocument/2006/relationships/image" Target="../media/image50.png"/><Relationship Id="rId2" Type="http://schemas.openxmlformats.org/officeDocument/2006/relationships/notesSlide" Target="../notesSlides/notesSlide20.xml"/><Relationship Id="rId1" Type="http://schemas.openxmlformats.org/officeDocument/2006/relationships/slideLayout" Target="../slideLayouts/slideLayout13.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2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1.xml"/><Relationship Id="rId1" Type="http://schemas.openxmlformats.org/officeDocument/2006/relationships/slideLayout" Target="../slideLayouts/slideLayout13.xml"/><Relationship Id="rId4" Type="http://schemas.openxmlformats.org/officeDocument/2006/relationships/image" Target="../media/image52.png"/></Relationships>
</file>

<file path=ppt/slides/_rels/slide2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2.xml"/><Relationship Id="rId1" Type="http://schemas.openxmlformats.org/officeDocument/2006/relationships/slideLayout" Target="../slideLayouts/slideLayout13.xml"/><Relationship Id="rId4" Type="http://schemas.openxmlformats.org/officeDocument/2006/relationships/image" Target="../media/image53.PNG"/></Relationships>
</file>

<file path=ppt/slides/_rels/slide2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5.xml"/><Relationship Id="rId1" Type="http://schemas.openxmlformats.org/officeDocument/2006/relationships/slideLayout" Target="../slideLayouts/slideLayout13.xml"/><Relationship Id="rId5" Type="http://schemas.openxmlformats.org/officeDocument/2006/relationships/image" Target="../media/image56.png"/><Relationship Id="rId4" Type="http://schemas.microsoft.com/office/2007/relationships/hdphoto" Target="../media/hdphoto3.wdp"/></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jpe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59.tiff"/><Relationship Id="rId2" Type="http://schemas.openxmlformats.org/officeDocument/2006/relationships/notesSlide" Target="../notesSlides/notesSlide26.xml"/><Relationship Id="rId1" Type="http://schemas.openxmlformats.org/officeDocument/2006/relationships/slideLayout" Target="../slideLayouts/slideLayout13.xml"/><Relationship Id="rId5" Type="http://schemas.openxmlformats.org/officeDocument/2006/relationships/image" Target="../media/image61.png"/><Relationship Id="rId4" Type="http://schemas.openxmlformats.org/officeDocument/2006/relationships/image" Target="../media/image60.tiff"/></Relationships>
</file>

<file path=ppt/slides/_rels/slide29.xml.rels><?xml version="1.0" encoding="UTF-8" standalone="yes"?>
<Relationships xmlns="http://schemas.openxmlformats.org/package/2006/relationships"><Relationship Id="rId3" Type="http://schemas.openxmlformats.org/officeDocument/2006/relationships/image" Target="../media/image63.tiff"/><Relationship Id="rId2" Type="http://schemas.openxmlformats.org/officeDocument/2006/relationships/image" Target="../media/image62.tiff"/><Relationship Id="rId1" Type="http://schemas.openxmlformats.org/officeDocument/2006/relationships/slideLayout" Target="../slideLayouts/slideLayout13.xml"/><Relationship Id="rId4" Type="http://schemas.openxmlformats.org/officeDocument/2006/relationships/image" Target="../media/image61.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image" Target="../media/image11.jpeg"/></Relationships>
</file>

<file path=ppt/slides/_rels/slide3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8.xml"/><Relationship Id="rId1" Type="http://schemas.openxmlformats.org/officeDocument/2006/relationships/slideLayout" Target="../slideLayouts/slideLayout13.xml"/><Relationship Id="rId4" Type="http://schemas.openxmlformats.org/officeDocument/2006/relationships/image" Target="../media/image65.png"/></Relationships>
</file>

<file path=ppt/slides/_rels/slide32.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13.xml"/><Relationship Id="rId5" Type="http://schemas.openxmlformats.org/officeDocument/2006/relationships/image" Target="../media/image15.png"/><Relationship Id="rId4" Type="http://schemas.openxmlformats.org/officeDocument/2006/relationships/image" Target="../media/image14.emf"/></Relationships>
</file>

<file path=ppt/slides/_rels/slide6.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6.jpeg"/><Relationship Id="rId7" Type="http://schemas.openxmlformats.org/officeDocument/2006/relationships/image" Target="../media/image19.jpeg"/><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image" Target="../media/image18.jpeg"/><Relationship Id="rId5" Type="http://schemas.microsoft.com/office/2007/relationships/hdphoto" Target="../media/hdphoto1.wdp"/><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13.xml"/><Relationship Id="rId5" Type="http://schemas.openxmlformats.org/officeDocument/2006/relationships/image" Target="../media/image24.jpeg"/><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13.xml"/><Relationship Id="rId5" Type="http://schemas.openxmlformats.org/officeDocument/2006/relationships/image" Target="../media/image27.png"/><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2"/>
          <p:cNvSpPr txBox="1">
            <a:spLocks/>
          </p:cNvSpPr>
          <p:nvPr/>
        </p:nvSpPr>
        <p:spPr>
          <a:xfrm>
            <a:off x="-17370" y="-1"/>
            <a:ext cx="9161369" cy="3223035"/>
          </a:xfrm>
          <a:prstGeom prst="rect">
            <a:avLst/>
          </a:prstGeom>
          <a:solidFill>
            <a:schemeClr val="tx1"/>
          </a:solidFill>
          <a:ln>
            <a:noFill/>
          </a:ln>
          <a:effectLst/>
        </p:spPr>
        <p:txBody>
          <a:bodyPr vert="horz" lIns="68580" tIns="34290" rIns="68580" bIns="34290" rtlCol="0" anchor="b">
            <a:normAutofit/>
          </a:bodyPr>
          <a:lstStyle>
            <a:lvl1pPr algn="ctr" defTabSz="914400" rtl="0" eaLnBrk="1" latinLnBrk="0" hangingPunct="1">
              <a:lnSpc>
                <a:spcPct val="100000"/>
              </a:lnSpc>
              <a:spcBef>
                <a:spcPct val="0"/>
              </a:spcBef>
              <a:buNone/>
              <a:defRPr sz="6000" kern="1200">
                <a:solidFill>
                  <a:schemeClr val="tx1"/>
                </a:solidFill>
                <a:latin typeface="Myriad Pro" panose="020B0503030403020204" pitchFamily="34" charset="0"/>
                <a:ea typeface="+mj-ea"/>
                <a:cs typeface="+mj-cs"/>
              </a:defRPr>
            </a:lvl1pPr>
          </a:lstStyle>
          <a:p>
            <a:pPr algn="l"/>
            <a:endParaRPr lang="en-US" sz="3000" dirty="0">
              <a:solidFill>
                <a:schemeClr val="bg1"/>
              </a:solidFill>
              <a:latin typeface="Myriad Pro Light" panose="020B0603030403020204" pitchFamily="34" charset="0"/>
            </a:endParaRPr>
          </a:p>
        </p:txBody>
      </p:sp>
      <p:pic>
        <p:nvPicPr>
          <p:cNvPr id="10" name="Picture 9"/>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4093651" y="3746306"/>
            <a:ext cx="3224212" cy="2418160"/>
          </a:xfrm>
          <a:prstGeom prst="rect">
            <a:avLst/>
          </a:prstGeom>
          <a:ln>
            <a:solidFill>
              <a:schemeClr val="tx1"/>
            </a:solidFill>
          </a:ln>
        </p:spPr>
      </p:pic>
      <p:sp>
        <p:nvSpPr>
          <p:cNvPr id="4" name="Title 2"/>
          <p:cNvSpPr txBox="1">
            <a:spLocks/>
          </p:cNvSpPr>
          <p:nvPr/>
        </p:nvSpPr>
        <p:spPr>
          <a:xfrm>
            <a:off x="182657" y="67624"/>
            <a:ext cx="7989382" cy="1001316"/>
          </a:xfrm>
          <a:prstGeom prst="rect">
            <a:avLst/>
          </a:prstGeom>
          <a:solidFill>
            <a:schemeClr val="tx1"/>
          </a:solidFill>
          <a:ln>
            <a:noFill/>
          </a:ln>
          <a:effectLst/>
        </p:spPr>
        <p:txBody>
          <a:bodyPr vert="horz" lIns="68580" tIns="34290" rIns="68580" bIns="34290" rtlCol="0" anchor="b">
            <a:noAutofit/>
          </a:bodyPr>
          <a:lstStyle>
            <a:lvl1pPr algn="ctr" defTabSz="914400" rtl="0" eaLnBrk="1" latinLnBrk="0" hangingPunct="1">
              <a:lnSpc>
                <a:spcPct val="100000"/>
              </a:lnSpc>
              <a:spcBef>
                <a:spcPct val="0"/>
              </a:spcBef>
              <a:buNone/>
              <a:defRPr sz="6000" kern="1200">
                <a:solidFill>
                  <a:schemeClr val="tx1"/>
                </a:solidFill>
                <a:latin typeface="Myriad Pro" panose="020B0503030403020204" pitchFamily="34" charset="0"/>
                <a:ea typeface="+mj-ea"/>
                <a:cs typeface="+mj-cs"/>
              </a:defRPr>
            </a:lvl1pPr>
          </a:lstStyle>
          <a:p>
            <a:pPr algn="l"/>
            <a:r>
              <a:rPr lang="en-US" sz="2800" dirty="0">
                <a:solidFill>
                  <a:schemeClr val="bg1"/>
                </a:solidFill>
                <a:latin typeface="Myriad Pro Light" panose="020B0603030403020204" pitchFamily="34" charset="0"/>
              </a:rPr>
              <a:t>Compositional and Diagenetic Controls of Hardness; Implications for Fracture Development</a:t>
            </a:r>
          </a:p>
        </p:txBody>
      </p:sp>
      <p:sp>
        <p:nvSpPr>
          <p:cNvPr id="5" name="Subtitle 1"/>
          <p:cNvSpPr txBox="1">
            <a:spLocks/>
          </p:cNvSpPr>
          <p:nvPr/>
        </p:nvSpPr>
        <p:spPr>
          <a:xfrm>
            <a:off x="137158" y="1979466"/>
            <a:ext cx="7324592" cy="1165319"/>
          </a:xfrm>
          <a:prstGeom prst="rect">
            <a:avLst/>
          </a:prstGeom>
          <a:solidFill>
            <a:schemeClr val="tx1"/>
          </a:solidFill>
          <a:ln>
            <a:noFill/>
          </a:ln>
        </p:spPr>
        <p:txBody>
          <a:bodyPr vert="horz" lIns="68580" tIns="34290" rIns="68580" bIns="34290" rtlCol="0">
            <a:noAutofit/>
          </a:bodyPr>
          <a:lstStyle>
            <a:lvl1pPr marL="0" indent="0" algn="ctr" defTabSz="914400" rtl="0" eaLnBrk="1" latinLnBrk="0" hangingPunct="1">
              <a:lnSpc>
                <a:spcPct val="100000"/>
              </a:lnSpc>
              <a:spcBef>
                <a:spcPts val="1000"/>
              </a:spcBef>
              <a:buFont typeface="Arial" panose="020B0604020202020204" pitchFamily="34" charset="0"/>
              <a:buNone/>
              <a:defRPr sz="2400" kern="1200">
                <a:solidFill>
                  <a:schemeClr val="tx1"/>
                </a:solidFill>
                <a:latin typeface="Myriad Pro" panose="020B0503030403020204" pitchFamily="34" charset="0"/>
                <a:ea typeface="+mn-ea"/>
                <a:cs typeface="+mn-cs"/>
              </a:defRPr>
            </a:lvl1pPr>
            <a:lvl2pPr marL="457200" indent="0" algn="ctr" defTabSz="914400" rtl="0" eaLnBrk="1" latinLnBrk="0" hangingPunct="1">
              <a:lnSpc>
                <a:spcPct val="100000"/>
              </a:lnSpc>
              <a:spcBef>
                <a:spcPts val="500"/>
              </a:spcBef>
              <a:buFont typeface="Arial" panose="020B0604020202020204" pitchFamily="34" charset="0"/>
              <a:buNone/>
              <a:defRPr sz="2000" kern="1200">
                <a:solidFill>
                  <a:schemeClr val="tx1"/>
                </a:solidFill>
                <a:latin typeface="Myriad Pro" panose="020B0503030403020204" pitchFamily="34" charset="0"/>
                <a:ea typeface="+mn-ea"/>
                <a:cs typeface="+mn-cs"/>
              </a:defRPr>
            </a:lvl2pPr>
            <a:lvl3pPr marL="914400" indent="0" algn="ctr" defTabSz="914400" rtl="0" eaLnBrk="1" latinLnBrk="0" hangingPunct="1">
              <a:lnSpc>
                <a:spcPct val="100000"/>
              </a:lnSpc>
              <a:spcBef>
                <a:spcPts val="500"/>
              </a:spcBef>
              <a:buFont typeface="Arial" panose="020B0604020202020204" pitchFamily="34" charset="0"/>
              <a:buNone/>
              <a:defRPr sz="1800" kern="1200">
                <a:solidFill>
                  <a:schemeClr val="tx1"/>
                </a:solidFill>
                <a:latin typeface="Myriad Pro" panose="020B0503030403020204" pitchFamily="34" charset="0"/>
                <a:ea typeface="+mn-ea"/>
                <a:cs typeface="+mn-cs"/>
              </a:defRPr>
            </a:lvl3pPr>
            <a:lvl4pPr marL="1371600" indent="0" algn="ctr" defTabSz="914400" rtl="0" eaLnBrk="1" latinLnBrk="0" hangingPunct="1">
              <a:lnSpc>
                <a:spcPct val="100000"/>
              </a:lnSpc>
              <a:spcBef>
                <a:spcPts val="500"/>
              </a:spcBef>
              <a:buFont typeface="Arial" panose="020B0604020202020204" pitchFamily="34" charset="0"/>
              <a:buNone/>
              <a:defRPr sz="1600" kern="1200">
                <a:solidFill>
                  <a:schemeClr val="tx1"/>
                </a:solidFill>
                <a:latin typeface="Myriad Pro" panose="020B0503030403020204" pitchFamily="34" charset="0"/>
                <a:ea typeface="+mn-ea"/>
                <a:cs typeface="+mn-cs"/>
              </a:defRPr>
            </a:lvl4pPr>
            <a:lvl5pPr marL="1828800" indent="0" algn="ctr" defTabSz="914400" rtl="0" eaLnBrk="1" latinLnBrk="0" hangingPunct="1">
              <a:lnSpc>
                <a:spcPct val="100000"/>
              </a:lnSpc>
              <a:spcBef>
                <a:spcPts val="500"/>
              </a:spcBef>
              <a:buFont typeface="Arial" panose="020B0604020202020204" pitchFamily="34" charset="0"/>
              <a:buNone/>
              <a:defRPr sz="1600" kern="1200">
                <a:solidFill>
                  <a:schemeClr val="tx1"/>
                </a:solidFill>
                <a:latin typeface="Myriad Pro" panose="020B0503030403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r>
              <a:rPr lang="en-US" sz="2000" b="1" dirty="0">
                <a:solidFill>
                  <a:schemeClr val="bg1"/>
                </a:solidFill>
                <a:latin typeface="+mn-lt"/>
              </a:rPr>
              <a:t>By: Ryan Weller</a:t>
            </a:r>
            <a:r>
              <a:rPr lang="en-US" sz="2000" b="1" baseline="30000" dirty="0">
                <a:solidFill>
                  <a:schemeClr val="bg1"/>
                </a:solidFill>
                <a:latin typeface="+mn-lt"/>
              </a:rPr>
              <a:t> </a:t>
            </a:r>
          </a:p>
          <a:p>
            <a:pPr algn="r"/>
            <a:r>
              <a:rPr lang="en-US" sz="2000" b="1" baseline="30000" dirty="0">
                <a:solidFill>
                  <a:schemeClr val="bg1"/>
                </a:solidFill>
                <a:latin typeface="+mn-lt"/>
              </a:rPr>
              <a:t>Committee: Richard </a:t>
            </a:r>
            <a:r>
              <a:rPr lang="en-US" sz="2000" b="1" baseline="30000" dirty="0" err="1">
                <a:solidFill>
                  <a:schemeClr val="bg1"/>
                </a:solidFill>
                <a:latin typeface="+mn-lt"/>
              </a:rPr>
              <a:t>Behl</a:t>
            </a:r>
            <a:r>
              <a:rPr lang="en-US" sz="2000" b="1" baseline="30000" dirty="0">
                <a:solidFill>
                  <a:schemeClr val="bg1"/>
                </a:solidFill>
                <a:latin typeface="+mn-lt"/>
              </a:rPr>
              <a:t>, Jon </a:t>
            </a:r>
            <a:r>
              <a:rPr lang="en-US" sz="2000" b="1" baseline="30000" dirty="0" err="1">
                <a:solidFill>
                  <a:schemeClr val="bg1"/>
                </a:solidFill>
                <a:latin typeface="+mn-lt"/>
              </a:rPr>
              <a:t>Schwalbach</a:t>
            </a:r>
            <a:r>
              <a:rPr lang="en-US" sz="2000" b="1" baseline="30000" dirty="0">
                <a:solidFill>
                  <a:schemeClr val="bg1"/>
                </a:solidFill>
                <a:latin typeface="+mn-lt"/>
              </a:rPr>
              <a:t>, and Tom </a:t>
            </a:r>
            <a:r>
              <a:rPr lang="en-US" sz="2000" b="1" baseline="30000" dirty="0" err="1">
                <a:solidFill>
                  <a:schemeClr val="bg1"/>
                </a:solidFill>
                <a:latin typeface="+mn-lt"/>
              </a:rPr>
              <a:t>Kelty</a:t>
            </a:r>
            <a:endParaRPr lang="en-US" sz="2000" b="1" baseline="30000" dirty="0">
              <a:solidFill>
                <a:schemeClr val="bg1"/>
              </a:solidFill>
              <a:latin typeface="+mn-lt"/>
            </a:endParaRPr>
          </a:p>
          <a:p>
            <a:pPr algn="r"/>
            <a:r>
              <a:rPr lang="en-US" sz="1800" dirty="0">
                <a:solidFill>
                  <a:schemeClr val="bg1"/>
                </a:solidFill>
                <a:latin typeface="+mn-lt"/>
              </a:rPr>
              <a:t>MARS Project, CSULB, Geological Sciences</a:t>
            </a:r>
          </a:p>
        </p:txBody>
      </p:sp>
      <p:sp>
        <p:nvSpPr>
          <p:cNvPr id="6" name="Subtitle 1"/>
          <p:cNvSpPr txBox="1">
            <a:spLocks/>
          </p:cNvSpPr>
          <p:nvPr/>
        </p:nvSpPr>
        <p:spPr>
          <a:xfrm>
            <a:off x="137199" y="1028701"/>
            <a:ext cx="7415507" cy="839908"/>
          </a:xfrm>
          <a:prstGeom prst="rect">
            <a:avLst/>
          </a:prstGeom>
          <a:solidFill>
            <a:schemeClr val="tx1"/>
          </a:solidFill>
          <a:ln>
            <a:noFill/>
          </a:ln>
        </p:spPr>
        <p:style>
          <a:lnRef idx="1">
            <a:schemeClr val="accent3"/>
          </a:lnRef>
          <a:fillRef idx="3">
            <a:schemeClr val="accent3"/>
          </a:fillRef>
          <a:effectRef idx="2">
            <a:schemeClr val="accent3"/>
          </a:effectRef>
          <a:fontRef idx="minor">
            <a:schemeClr val="lt1"/>
          </a:fontRef>
        </p:style>
        <p:txBody>
          <a:bodyPr vert="horz" anchor="ctr">
            <a:noAutofit/>
          </a:bodyPr>
          <a:lstStyle>
            <a:lvl1pPr marL="0" indent="0" algn="l" rtl="0" eaLnBrk="1" latinLnBrk="0" hangingPunct="1">
              <a:spcBef>
                <a:spcPts val="700"/>
              </a:spcBef>
              <a:buClr>
                <a:schemeClr val="accent2"/>
              </a:buClr>
              <a:buSzPct val="60000"/>
              <a:buFont typeface="Wingdings"/>
              <a:buNone/>
              <a:defRPr kumimoji="0" sz="2600" kern="1200">
                <a:solidFill>
                  <a:srgbClr val="FFFFFF"/>
                </a:solidFill>
                <a:latin typeface="+mn-lt"/>
                <a:ea typeface="+mn-ea"/>
                <a:cs typeface="+mn-cs"/>
              </a:defRPr>
            </a:lvl1pPr>
            <a:lvl2pPr marL="457200" indent="0" algn="ctr" rtl="0" eaLnBrk="1" latinLnBrk="0" hangingPunct="1">
              <a:spcBef>
                <a:spcPts val="550"/>
              </a:spcBef>
              <a:buClr>
                <a:schemeClr val="accent1"/>
              </a:buClr>
              <a:buSzPct val="70000"/>
              <a:buFont typeface="Wingdings 2"/>
              <a:buNone/>
              <a:defRPr kumimoji="0" sz="2600" kern="1200">
                <a:solidFill>
                  <a:schemeClr val="tx1"/>
                </a:solidFill>
                <a:latin typeface="+mn-lt"/>
                <a:ea typeface="+mn-ea"/>
                <a:cs typeface="+mn-cs"/>
              </a:defRPr>
            </a:lvl2pPr>
            <a:lvl3pPr marL="914400" indent="0" algn="ctr" rtl="0" eaLnBrk="1" latinLnBrk="0" hangingPunct="1">
              <a:spcBef>
                <a:spcPts val="500"/>
              </a:spcBef>
              <a:buClr>
                <a:schemeClr val="accent2"/>
              </a:buClr>
              <a:buSzPct val="75000"/>
              <a:buFont typeface="Wingdings"/>
              <a:buNone/>
              <a:defRPr kumimoji="0" sz="2300" kern="1200">
                <a:solidFill>
                  <a:schemeClr val="tx1"/>
                </a:solidFill>
                <a:latin typeface="+mn-lt"/>
                <a:ea typeface="+mn-ea"/>
                <a:cs typeface="+mn-cs"/>
              </a:defRPr>
            </a:lvl3pPr>
            <a:lvl4pPr marL="1371600" indent="0" algn="ctr" rtl="0" eaLnBrk="1" latinLnBrk="0" hangingPunct="1">
              <a:spcBef>
                <a:spcPts val="400"/>
              </a:spcBef>
              <a:buClr>
                <a:schemeClr val="accent3"/>
              </a:buClr>
              <a:buSzPct val="75000"/>
              <a:buFont typeface="Wingdings"/>
              <a:buNone/>
              <a:defRPr kumimoji="0" sz="2000" kern="1200">
                <a:solidFill>
                  <a:schemeClr val="tx1"/>
                </a:solidFill>
                <a:latin typeface="+mn-lt"/>
                <a:ea typeface="+mn-ea"/>
                <a:cs typeface="+mn-cs"/>
              </a:defRPr>
            </a:lvl4pPr>
            <a:lvl5pPr marL="1828800" indent="0" algn="ctr" rtl="0" eaLnBrk="1" latinLnBrk="0" hangingPunct="1">
              <a:spcBef>
                <a:spcPts val="400"/>
              </a:spcBef>
              <a:buClr>
                <a:schemeClr val="accent4"/>
              </a:buClr>
              <a:buSzPct val="65000"/>
              <a:buFont typeface="Wingdings"/>
              <a:buNone/>
              <a:defRPr kumimoji="0" sz="2000" kern="1200">
                <a:solidFill>
                  <a:schemeClr val="tx1"/>
                </a:solidFill>
                <a:latin typeface="+mn-lt"/>
                <a:ea typeface="+mn-ea"/>
                <a:cs typeface="+mn-cs"/>
              </a:defRPr>
            </a:lvl5pPr>
            <a:lvl6pPr marL="2286000" indent="0" algn="ctr" rtl="0" eaLnBrk="1" latinLnBrk="0" hangingPunct="1">
              <a:spcBef>
                <a:spcPct val="20000"/>
              </a:spcBef>
              <a:buClr>
                <a:schemeClr val="accent1"/>
              </a:buClr>
              <a:buFont typeface="Wingdings"/>
              <a:buNone/>
              <a:defRPr kumimoji="0" sz="1800" kern="1200" baseline="0">
                <a:solidFill>
                  <a:schemeClr val="tx1"/>
                </a:solidFill>
                <a:latin typeface="+mn-lt"/>
                <a:ea typeface="+mn-ea"/>
                <a:cs typeface="+mn-cs"/>
              </a:defRPr>
            </a:lvl6pPr>
            <a:lvl7pPr marL="2743200" indent="0" algn="ctr" rtl="0" eaLnBrk="1" latinLnBrk="0" hangingPunct="1">
              <a:spcBef>
                <a:spcPct val="20000"/>
              </a:spcBef>
              <a:buClr>
                <a:schemeClr val="accent2"/>
              </a:buClr>
              <a:buFont typeface="Wingdings"/>
              <a:buNone/>
              <a:defRPr kumimoji="0" sz="1800" kern="1200" baseline="0">
                <a:solidFill>
                  <a:schemeClr val="tx1"/>
                </a:solidFill>
                <a:latin typeface="+mn-lt"/>
                <a:ea typeface="+mn-ea"/>
                <a:cs typeface="+mn-cs"/>
              </a:defRPr>
            </a:lvl7pPr>
            <a:lvl8pPr marL="3200400" indent="0" algn="ctr" rtl="0" eaLnBrk="1" latinLnBrk="0" hangingPunct="1">
              <a:spcBef>
                <a:spcPct val="20000"/>
              </a:spcBef>
              <a:buClr>
                <a:schemeClr val="accent3"/>
              </a:buClr>
              <a:buFont typeface="Wingdings"/>
              <a:buNone/>
              <a:defRPr kumimoji="0" sz="1800" kern="1200" baseline="0">
                <a:solidFill>
                  <a:schemeClr val="tx1"/>
                </a:solidFill>
                <a:latin typeface="+mn-lt"/>
                <a:ea typeface="+mn-ea"/>
                <a:cs typeface="+mn-cs"/>
              </a:defRPr>
            </a:lvl8pPr>
            <a:lvl9pPr marL="3657600" indent="0" algn="ctr" rtl="0" eaLnBrk="1" latinLnBrk="0" hangingPunct="1">
              <a:spcBef>
                <a:spcPct val="20000"/>
              </a:spcBef>
              <a:buClr>
                <a:schemeClr val="accent4"/>
              </a:buClr>
              <a:buFont typeface="Wingdings"/>
              <a:buNone/>
              <a:defRPr kumimoji="0" sz="1800" kern="1200" baseline="0">
                <a:solidFill>
                  <a:schemeClr val="tx1"/>
                </a:solidFill>
                <a:latin typeface="+mn-lt"/>
                <a:ea typeface="+mn-ea"/>
                <a:cs typeface="+mn-cs"/>
              </a:defRPr>
            </a:lvl9pPr>
          </a:lstStyle>
          <a:p>
            <a:r>
              <a:rPr lang="en-US" sz="2400" dirty="0">
                <a:solidFill>
                  <a:schemeClr val="bg1"/>
                </a:solidFill>
              </a:rPr>
              <a:t>Upper Monterey Formation, Belridge Oil Field, San Joaquin Valley, California</a:t>
            </a:r>
          </a:p>
        </p:txBody>
      </p:sp>
      <p:sp>
        <p:nvSpPr>
          <p:cNvPr id="7" name="Rectangle 6"/>
          <p:cNvSpPr/>
          <p:nvPr/>
        </p:nvSpPr>
        <p:spPr>
          <a:xfrm>
            <a:off x="1143000" y="5394463"/>
            <a:ext cx="1714500" cy="55013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solidFill>
                <a:schemeClr val="tx1"/>
              </a:solidFill>
            </a:endParaRPr>
          </a:p>
        </p:txBody>
      </p:sp>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16678" y="1068940"/>
            <a:ext cx="1527322" cy="5421085"/>
          </a:xfrm>
          <a:prstGeom prst="rect">
            <a:avLst/>
          </a:prstGeom>
        </p:spPr>
      </p:pic>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8100" y="3719049"/>
            <a:ext cx="3224213" cy="2418160"/>
          </a:xfrm>
          <a:prstGeom prst="rect">
            <a:avLst/>
          </a:prstGeom>
          <a:ln>
            <a:solidFill>
              <a:schemeClr val="tx1"/>
            </a:solidFill>
          </a:ln>
        </p:spPr>
      </p:pic>
      <p:pic>
        <p:nvPicPr>
          <p:cNvPr id="3" name="Picture 2"/>
          <p:cNvPicPr>
            <a:picLocks noChangeAspect="1"/>
          </p:cNvPicPr>
          <p:nvPr/>
        </p:nvPicPr>
        <p:blipFill>
          <a:blip r:embed="rId6"/>
          <a:stretch>
            <a:fillRect/>
          </a:stretch>
        </p:blipFill>
        <p:spPr>
          <a:xfrm>
            <a:off x="190500" y="1974964"/>
            <a:ext cx="966901" cy="1169821"/>
          </a:xfrm>
          <a:prstGeom prst="rect">
            <a:avLst/>
          </a:prstGeom>
        </p:spPr>
      </p:pic>
      <p:sp>
        <p:nvSpPr>
          <p:cNvPr id="8" name="Slide Number Placeholder 7">
            <a:extLst>
              <a:ext uri="{FF2B5EF4-FFF2-40B4-BE49-F238E27FC236}">
                <a16:creationId xmlns:a16="http://schemas.microsoft.com/office/drawing/2014/main" id="{98075966-8DFF-474C-AEBF-393EF035BEB3}"/>
              </a:ext>
            </a:extLst>
          </p:cNvPr>
          <p:cNvSpPr>
            <a:spLocks noGrp="1"/>
          </p:cNvSpPr>
          <p:nvPr>
            <p:ph type="sldNum" sz="quarter" idx="12"/>
          </p:nvPr>
        </p:nvSpPr>
        <p:spPr/>
        <p:txBody>
          <a:bodyPr/>
          <a:lstStyle/>
          <a:p>
            <a:fld id="{2C28197D-2ACD-42B7-BE08-24663ADBB220}" type="slidenum">
              <a:rPr lang="en-US" smtClean="0"/>
              <a:t>1</a:t>
            </a:fld>
            <a:endParaRPr lang="en-US"/>
          </a:p>
        </p:txBody>
      </p:sp>
    </p:spTree>
    <p:extLst>
      <p:ext uri="{BB962C8B-B14F-4D97-AF65-F5344CB8AC3E}">
        <p14:creationId xmlns:p14="http://schemas.microsoft.com/office/powerpoint/2010/main" val="21783184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3"/>
          <a:stretch>
            <a:fillRect/>
          </a:stretch>
        </p:blipFill>
        <p:spPr>
          <a:xfrm>
            <a:off x="190500" y="1066800"/>
            <a:ext cx="5792468" cy="4170577"/>
          </a:xfrm>
          <a:prstGeom prst="rect">
            <a:avLst/>
          </a:prstGeom>
          <a:ln w="12700">
            <a:solidFill>
              <a:schemeClr val="tx1"/>
            </a:solidFill>
          </a:ln>
        </p:spPr>
      </p:pic>
      <p:sp>
        <p:nvSpPr>
          <p:cNvPr id="3" name="Title 2"/>
          <p:cNvSpPr>
            <a:spLocks noGrp="1"/>
          </p:cNvSpPr>
          <p:nvPr>
            <p:ph type="title"/>
          </p:nvPr>
        </p:nvSpPr>
        <p:spPr/>
        <p:txBody>
          <a:bodyPr/>
          <a:lstStyle/>
          <a:p>
            <a:r>
              <a:rPr lang="en-US" dirty="0"/>
              <a:t>Results – Hardness in Depth</a:t>
            </a:r>
          </a:p>
        </p:txBody>
      </p:sp>
      <p:sp>
        <p:nvSpPr>
          <p:cNvPr id="2" name="Content Placeholder 1"/>
          <p:cNvSpPr>
            <a:spLocks noGrp="1"/>
          </p:cNvSpPr>
          <p:nvPr>
            <p:ph idx="1"/>
          </p:nvPr>
        </p:nvSpPr>
        <p:spPr>
          <a:xfrm>
            <a:off x="6146157" y="1536301"/>
            <a:ext cx="2854968" cy="3971309"/>
          </a:xfrm>
        </p:spPr>
        <p:txBody>
          <a:bodyPr>
            <a:noAutofit/>
          </a:bodyPr>
          <a:lstStyle/>
          <a:p>
            <a:pPr>
              <a:lnSpc>
                <a:spcPct val="150000"/>
              </a:lnSpc>
            </a:pPr>
            <a:r>
              <a:rPr lang="en-US" sz="2000" dirty="0">
                <a:latin typeface="+mn-lt"/>
              </a:rPr>
              <a:t>Tremendous variance</a:t>
            </a:r>
          </a:p>
          <a:p>
            <a:pPr>
              <a:lnSpc>
                <a:spcPct val="150000"/>
              </a:lnSpc>
            </a:pPr>
            <a:r>
              <a:rPr lang="en-US" sz="2000" dirty="0">
                <a:latin typeface="+mn-lt"/>
              </a:rPr>
              <a:t>Significant overlap</a:t>
            </a:r>
          </a:p>
          <a:p>
            <a:pPr>
              <a:lnSpc>
                <a:spcPct val="150000"/>
              </a:lnSpc>
            </a:pPr>
            <a:r>
              <a:rPr lang="en-US" sz="2000" dirty="0"/>
              <a:t>Stepwise shifts with diagenesis</a:t>
            </a:r>
          </a:p>
          <a:p>
            <a:pPr>
              <a:lnSpc>
                <a:spcPct val="150000"/>
              </a:lnSpc>
            </a:pPr>
            <a:r>
              <a:rPr lang="en-US" sz="2000" dirty="0">
                <a:latin typeface="+mn-lt"/>
              </a:rPr>
              <a:t>12k’ Quartz hardening </a:t>
            </a:r>
          </a:p>
          <a:p>
            <a:pPr marL="0" indent="0">
              <a:lnSpc>
                <a:spcPct val="150000"/>
              </a:lnSpc>
              <a:buNone/>
            </a:pPr>
            <a:endParaRPr lang="en-US" sz="2000" dirty="0">
              <a:latin typeface="+mn-lt"/>
            </a:endParaRPr>
          </a:p>
        </p:txBody>
      </p:sp>
      <p:sp>
        <p:nvSpPr>
          <p:cNvPr id="7" name="Slide Number Placeholder 6"/>
          <p:cNvSpPr>
            <a:spLocks noGrp="1"/>
          </p:cNvSpPr>
          <p:nvPr>
            <p:ph type="sldNum" sz="quarter" idx="12"/>
          </p:nvPr>
        </p:nvSpPr>
        <p:spPr/>
        <p:txBody>
          <a:bodyPr/>
          <a:lstStyle/>
          <a:p>
            <a:fld id="{2C28197D-2ACD-42B7-BE08-24663ADBB220}" type="slidenum">
              <a:rPr lang="en-US" smtClean="0"/>
              <a:t>10</a:t>
            </a:fld>
            <a:endParaRPr lang="en-US"/>
          </a:p>
        </p:txBody>
      </p:sp>
      <p:grpSp>
        <p:nvGrpSpPr>
          <p:cNvPr id="42" name="Group 41"/>
          <p:cNvGrpSpPr/>
          <p:nvPr/>
        </p:nvGrpSpPr>
        <p:grpSpPr>
          <a:xfrm>
            <a:off x="2198501" y="1376023"/>
            <a:ext cx="2593335" cy="3038469"/>
            <a:chOff x="3615587" y="1873405"/>
            <a:chExt cx="3343925" cy="3445625"/>
          </a:xfrm>
        </p:grpSpPr>
        <p:cxnSp>
          <p:nvCxnSpPr>
            <p:cNvPr id="11" name="Straight Connector 10"/>
            <p:cNvCxnSpPr/>
            <p:nvPr/>
          </p:nvCxnSpPr>
          <p:spPr>
            <a:xfrm>
              <a:off x="3615587" y="1873405"/>
              <a:ext cx="133061" cy="368368"/>
            </a:xfrm>
            <a:prstGeom prst="line">
              <a:avLst/>
            </a:prstGeom>
            <a:ln w="41275">
              <a:solidFill>
                <a:srgbClr val="009444"/>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3748648" y="2241773"/>
              <a:ext cx="1688438" cy="140448"/>
            </a:xfrm>
            <a:prstGeom prst="line">
              <a:avLst/>
            </a:prstGeom>
            <a:ln w="50800" cmpd="sng">
              <a:solidFill>
                <a:srgbClr val="FBF12D"/>
              </a:solidFill>
              <a:prstDash val="solid"/>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5437087" y="2352530"/>
              <a:ext cx="22125" cy="731726"/>
            </a:xfrm>
            <a:prstGeom prst="line">
              <a:avLst/>
            </a:prstGeom>
            <a:ln w="38100">
              <a:solidFill>
                <a:srgbClr val="F7941E"/>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5685743" y="3108370"/>
              <a:ext cx="105424" cy="139358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6833132" y="4775667"/>
              <a:ext cx="126380" cy="54336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5791167" y="4501954"/>
              <a:ext cx="1041965" cy="273713"/>
            </a:xfrm>
            <a:prstGeom prst="line">
              <a:avLst/>
            </a:prstGeom>
            <a:ln w="31750">
              <a:solidFill>
                <a:srgbClr val="FF0000"/>
              </a:solidFill>
              <a:prstDash val="sysDot"/>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5459212" y="3084257"/>
              <a:ext cx="204406" cy="24113"/>
            </a:xfrm>
            <a:prstGeom prst="line">
              <a:avLst/>
            </a:prstGeom>
            <a:ln w="31750">
              <a:solidFill>
                <a:schemeClr val="tx1">
                  <a:lumMod val="50000"/>
                  <a:lumOff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3800347" y="2241773"/>
              <a:ext cx="1636740" cy="140448"/>
            </a:xfrm>
            <a:prstGeom prst="line">
              <a:avLst/>
            </a:prstGeom>
            <a:ln w="12700" cmpd="sng">
              <a:solidFill>
                <a:schemeClr val="tx1">
                  <a:lumMod val="85000"/>
                  <a:lumOff val="15000"/>
                </a:schemeClr>
              </a:solidFill>
              <a:prstDash val="sysDot"/>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381947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a:t>Stepwise Hardening with </a:t>
            </a:r>
            <a:r>
              <a:rPr lang="en-US" dirty="0" err="1"/>
              <a:t>Diagenesis</a:t>
            </a:r>
            <a:endParaRPr lang="en-US" dirty="0"/>
          </a:p>
        </p:txBody>
      </p:sp>
      <p:sp>
        <p:nvSpPr>
          <p:cNvPr id="11" name="Slide Number Placeholder 10"/>
          <p:cNvSpPr>
            <a:spLocks noGrp="1"/>
          </p:cNvSpPr>
          <p:nvPr>
            <p:ph type="sldNum" sz="quarter" idx="12"/>
          </p:nvPr>
        </p:nvSpPr>
        <p:spPr>
          <a:xfrm>
            <a:off x="6457950" y="6322251"/>
            <a:ext cx="2057400" cy="365125"/>
          </a:xfrm>
        </p:spPr>
        <p:txBody>
          <a:bodyPr/>
          <a:lstStyle/>
          <a:p>
            <a:fld id="{2C28197D-2ACD-42B7-BE08-24663ADBB220}" type="slidenum">
              <a:rPr lang="en-US" smtClean="0"/>
              <a:t>11</a:t>
            </a:fld>
            <a:endParaRPr lang="en-US"/>
          </a:p>
        </p:txBody>
      </p:sp>
      <p:pic>
        <p:nvPicPr>
          <p:cNvPr id="9" name="Picture 8"/>
          <p:cNvPicPr>
            <a:picLocks noChangeAspect="1"/>
          </p:cNvPicPr>
          <p:nvPr/>
        </p:nvPicPr>
        <p:blipFill>
          <a:blip r:embed="rId3"/>
          <a:stretch>
            <a:fillRect/>
          </a:stretch>
        </p:blipFill>
        <p:spPr>
          <a:xfrm>
            <a:off x="4913960" y="1295400"/>
            <a:ext cx="3601390" cy="2677072"/>
          </a:xfrm>
          <a:prstGeom prst="rect">
            <a:avLst/>
          </a:prstGeom>
        </p:spPr>
      </p:pic>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l="10119" t="6608" r="8637" b="7483"/>
          <a:stretch/>
        </p:blipFill>
        <p:spPr>
          <a:xfrm>
            <a:off x="383872" y="4266141"/>
            <a:ext cx="1671583" cy="2287429"/>
          </a:xfrm>
          <a:prstGeom prst="rect">
            <a:avLst/>
          </a:prstGeom>
          <a:ln w="12700">
            <a:solidFill>
              <a:schemeClr val="tx1"/>
            </a:solidFill>
          </a:ln>
        </p:spPr>
      </p:pic>
      <p:sp>
        <p:nvSpPr>
          <p:cNvPr id="8" name="TextBox 7"/>
          <p:cNvSpPr txBox="1"/>
          <p:nvPr/>
        </p:nvSpPr>
        <p:spPr>
          <a:xfrm>
            <a:off x="2330125" y="6575373"/>
            <a:ext cx="1717778" cy="230832"/>
          </a:xfrm>
          <a:prstGeom prst="rect">
            <a:avLst/>
          </a:prstGeom>
          <a:noFill/>
        </p:spPr>
        <p:txBody>
          <a:bodyPr wrap="square" rtlCol="0">
            <a:spAutoFit/>
          </a:bodyPr>
          <a:lstStyle/>
          <a:p>
            <a:pPr algn="r"/>
            <a:r>
              <a:rPr lang="en-US" sz="900" b="1" u="sng" dirty="0"/>
              <a:t>Stepwise Shifts in Hardness</a:t>
            </a:r>
          </a:p>
        </p:txBody>
      </p:sp>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00678" y="4266141"/>
            <a:ext cx="1644465" cy="2301714"/>
          </a:xfrm>
          <a:prstGeom prst="rect">
            <a:avLst/>
          </a:prstGeom>
        </p:spPr>
      </p:pic>
      <p:pic>
        <p:nvPicPr>
          <p:cNvPr id="12" name="Picture 4"/>
          <p:cNvPicPr>
            <a:picLocks noChangeAspect="1" noChangeArrowheads="1"/>
          </p:cNvPicPr>
          <p:nvPr/>
        </p:nvPicPr>
        <p:blipFill rotWithShape="1">
          <a:blip r:embed="rId6"/>
          <a:srcRect l="53738" t="15636" r="10078" b="24795"/>
          <a:stretch/>
        </p:blipFill>
        <p:spPr bwMode="auto">
          <a:xfrm>
            <a:off x="5943600" y="3972472"/>
            <a:ext cx="1239854" cy="2732358"/>
          </a:xfrm>
          <a:prstGeom prst="rect">
            <a:avLst/>
          </a:prstGeom>
          <a:noFill/>
          <a:ln w="9525">
            <a:noFill/>
            <a:miter lim="800000"/>
            <a:headEnd/>
            <a:tailEnd/>
          </a:ln>
        </p:spPr>
      </p:pic>
      <p:sp>
        <p:nvSpPr>
          <p:cNvPr id="13" name="Rectangle 12"/>
          <p:cNvSpPr/>
          <p:nvPr/>
        </p:nvSpPr>
        <p:spPr>
          <a:xfrm>
            <a:off x="7893890" y="4374615"/>
            <a:ext cx="176458" cy="1584753"/>
          </a:xfrm>
          <a:prstGeom prst="rect">
            <a:avLst/>
          </a:prstGeom>
          <a:gradFill flip="none" rotWithShape="1">
            <a:gsLst>
              <a:gs pos="52000">
                <a:schemeClr val="bg1"/>
              </a:gs>
              <a:gs pos="100000">
                <a:srgbClr val="FBFFFE"/>
              </a:gs>
            </a:gsLst>
            <a:lin ang="0" scaled="1"/>
            <a:tileRect/>
          </a:gra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15" name="Picture 14"/>
          <p:cNvPicPr/>
          <p:nvPr/>
        </p:nvPicPr>
        <p:blipFill>
          <a:blip r:embed="rId7" cstate="print">
            <a:extLst>
              <a:ext uri="{28A0092B-C50C-407E-A947-70E740481C1C}">
                <a14:useLocalDpi xmlns:a14="http://schemas.microsoft.com/office/drawing/2010/main" val="0"/>
              </a:ext>
            </a:extLst>
          </a:blip>
          <a:stretch>
            <a:fillRect/>
          </a:stretch>
        </p:blipFill>
        <p:spPr>
          <a:xfrm>
            <a:off x="180771" y="1066800"/>
            <a:ext cx="4445057" cy="2997320"/>
          </a:xfrm>
          <a:prstGeom prst="rect">
            <a:avLst/>
          </a:prstGeom>
        </p:spPr>
      </p:pic>
      <p:sp>
        <p:nvSpPr>
          <p:cNvPr id="16" name="TextBox 15"/>
          <p:cNvSpPr txBox="1"/>
          <p:nvPr/>
        </p:nvSpPr>
        <p:spPr>
          <a:xfrm>
            <a:off x="6946148" y="4752883"/>
            <a:ext cx="1895483" cy="230832"/>
          </a:xfrm>
          <a:prstGeom prst="rect">
            <a:avLst/>
          </a:prstGeom>
          <a:noFill/>
        </p:spPr>
        <p:txBody>
          <a:bodyPr wrap="square" rtlCol="0">
            <a:spAutoFit/>
          </a:bodyPr>
          <a:lstStyle/>
          <a:p>
            <a:pPr algn="r"/>
            <a:r>
              <a:rPr lang="en-US" sz="900" b="1" u="sng" dirty="0"/>
              <a:t>Not Gradual Sediment Compaction</a:t>
            </a:r>
          </a:p>
        </p:txBody>
      </p:sp>
      <p:sp>
        <p:nvSpPr>
          <p:cNvPr id="2" name="Oval 1">
            <a:extLst>
              <a:ext uri="{FF2B5EF4-FFF2-40B4-BE49-F238E27FC236}">
                <a16:creationId xmlns:a16="http://schemas.microsoft.com/office/drawing/2014/main" id="{1A1B94DA-2929-B044-811A-655BB74180C3}"/>
              </a:ext>
            </a:extLst>
          </p:cNvPr>
          <p:cNvSpPr/>
          <p:nvPr/>
        </p:nvSpPr>
        <p:spPr>
          <a:xfrm>
            <a:off x="5899031" y="5338651"/>
            <a:ext cx="163358" cy="14459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3CC8A254-EBB1-574E-A9B2-FF86E9250026}"/>
              </a:ext>
            </a:extLst>
          </p:cNvPr>
          <p:cNvSpPr/>
          <p:nvPr/>
        </p:nvSpPr>
        <p:spPr>
          <a:xfrm>
            <a:off x="5878716" y="4064120"/>
            <a:ext cx="163358" cy="14459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452667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Controls - Burial Compaction</a:t>
            </a:r>
          </a:p>
        </p:txBody>
      </p:sp>
      <p:sp>
        <p:nvSpPr>
          <p:cNvPr id="4" name="Slide Number Placeholder 3"/>
          <p:cNvSpPr>
            <a:spLocks noGrp="1"/>
          </p:cNvSpPr>
          <p:nvPr>
            <p:ph type="sldNum" sz="quarter" idx="12"/>
          </p:nvPr>
        </p:nvSpPr>
        <p:spPr/>
        <p:txBody>
          <a:bodyPr/>
          <a:lstStyle/>
          <a:p>
            <a:fld id="{2C28197D-2ACD-42B7-BE08-24663ADBB220}" type="slidenum">
              <a:rPr lang="en-US" smtClean="0"/>
              <a:t>12</a:t>
            </a:fld>
            <a:endParaRPr lang="en-US"/>
          </a:p>
        </p:txBody>
      </p:sp>
      <p:sp>
        <p:nvSpPr>
          <p:cNvPr id="6" name="TextBox 5"/>
          <p:cNvSpPr txBox="1"/>
          <p:nvPr/>
        </p:nvSpPr>
        <p:spPr>
          <a:xfrm>
            <a:off x="190500" y="5304180"/>
            <a:ext cx="7734300" cy="1338828"/>
          </a:xfrm>
          <a:prstGeom prst="rect">
            <a:avLst/>
          </a:prstGeom>
          <a:noFill/>
        </p:spPr>
        <p:txBody>
          <a:bodyPr wrap="square" rtlCol="0">
            <a:spAutoFit/>
          </a:bodyPr>
          <a:lstStyle/>
          <a:p>
            <a:pPr marL="214313" indent="-214313">
              <a:lnSpc>
                <a:spcPct val="150000"/>
              </a:lnSpc>
              <a:buFont typeface="Arial" charset="0"/>
              <a:buChar char="•"/>
            </a:pPr>
            <a:r>
              <a:rPr lang="en-US" dirty="0"/>
              <a:t>Opal-CT resistance to burial compaction</a:t>
            </a:r>
          </a:p>
          <a:p>
            <a:pPr marL="671513" lvl="1" indent="-214313">
              <a:lnSpc>
                <a:spcPct val="150000"/>
              </a:lnSpc>
              <a:buFont typeface="Arial" charset="0"/>
              <a:buChar char="•"/>
            </a:pPr>
            <a:r>
              <a:rPr lang="en-US" dirty="0"/>
              <a:t>Rigid and relatively strong rock with micro-crystalline fabric</a:t>
            </a:r>
          </a:p>
          <a:p>
            <a:pPr marL="214313" indent="-214313">
              <a:lnSpc>
                <a:spcPct val="150000"/>
              </a:lnSpc>
              <a:buFont typeface="Arial" charset="0"/>
              <a:buChar char="•"/>
            </a:pPr>
            <a:r>
              <a:rPr lang="en-US" dirty="0"/>
              <a:t>No offset = no compaction</a:t>
            </a:r>
          </a:p>
        </p:txBody>
      </p:sp>
      <p:pic>
        <p:nvPicPr>
          <p:cNvPr id="3" name="Picture 2"/>
          <p:cNvPicPr>
            <a:picLocks noChangeAspect="1"/>
          </p:cNvPicPr>
          <p:nvPr/>
        </p:nvPicPr>
        <p:blipFill>
          <a:blip r:embed="rId3"/>
          <a:stretch>
            <a:fillRect/>
          </a:stretch>
        </p:blipFill>
        <p:spPr>
          <a:xfrm>
            <a:off x="1880563" y="1066800"/>
            <a:ext cx="5382875" cy="4158912"/>
          </a:xfrm>
          <a:prstGeom prst="rect">
            <a:avLst/>
          </a:prstGeom>
        </p:spPr>
      </p:pic>
    </p:spTree>
    <p:extLst>
      <p:ext uri="{BB962C8B-B14F-4D97-AF65-F5344CB8AC3E}">
        <p14:creationId xmlns:p14="http://schemas.microsoft.com/office/powerpoint/2010/main" val="13675686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90500" y="1314919"/>
            <a:ext cx="5532568" cy="3929985"/>
          </a:xfrm>
          <a:prstGeom prst="rect">
            <a:avLst/>
          </a:prstGeom>
        </p:spPr>
      </p:pic>
      <p:sp>
        <p:nvSpPr>
          <p:cNvPr id="3" name="Title 2"/>
          <p:cNvSpPr>
            <a:spLocks noGrp="1"/>
          </p:cNvSpPr>
          <p:nvPr>
            <p:ph type="title"/>
          </p:nvPr>
        </p:nvSpPr>
        <p:spPr/>
        <p:txBody>
          <a:bodyPr>
            <a:normAutofit/>
          </a:bodyPr>
          <a:lstStyle/>
          <a:p>
            <a:r>
              <a:rPr lang="en-US" sz="3600" dirty="0"/>
              <a:t>Controls – Porosity and Composition</a:t>
            </a:r>
          </a:p>
        </p:txBody>
      </p:sp>
      <p:sp>
        <p:nvSpPr>
          <p:cNvPr id="2" name="Content Placeholder 1"/>
          <p:cNvSpPr>
            <a:spLocks noGrp="1"/>
          </p:cNvSpPr>
          <p:nvPr>
            <p:ph idx="1"/>
          </p:nvPr>
        </p:nvSpPr>
        <p:spPr>
          <a:xfrm>
            <a:off x="190500" y="5933010"/>
            <a:ext cx="6167548" cy="496112"/>
          </a:xfrm>
        </p:spPr>
        <p:txBody>
          <a:bodyPr>
            <a:noAutofit/>
          </a:bodyPr>
          <a:lstStyle/>
          <a:p>
            <a:r>
              <a:rPr lang="en-US" sz="2400" dirty="0">
                <a:latin typeface="+mn-lt"/>
              </a:rPr>
              <a:t>Trend -&gt; Higher porosity in silica-rich rocks</a:t>
            </a:r>
          </a:p>
        </p:txBody>
      </p:sp>
      <p:sp>
        <p:nvSpPr>
          <p:cNvPr id="8" name="Slide Number Placeholder 7"/>
          <p:cNvSpPr>
            <a:spLocks noGrp="1"/>
          </p:cNvSpPr>
          <p:nvPr>
            <p:ph type="sldNum" sz="quarter" idx="12"/>
          </p:nvPr>
        </p:nvSpPr>
        <p:spPr/>
        <p:txBody>
          <a:bodyPr/>
          <a:lstStyle/>
          <a:p>
            <a:fld id="{2C28197D-2ACD-42B7-BE08-24663ADBB220}" type="slidenum">
              <a:rPr lang="en-US" smtClean="0"/>
              <a:t>13</a:t>
            </a:fld>
            <a:endParaRPr lang="en-US"/>
          </a:p>
        </p:txBody>
      </p:sp>
      <p:cxnSp>
        <p:nvCxnSpPr>
          <p:cNvPr id="10" name="Straight Connector 9"/>
          <p:cNvCxnSpPr/>
          <p:nvPr/>
        </p:nvCxnSpPr>
        <p:spPr>
          <a:xfrm flipH="1">
            <a:off x="1075765" y="2076226"/>
            <a:ext cx="796067" cy="365760"/>
          </a:xfrm>
          <a:prstGeom prst="line">
            <a:avLst/>
          </a:prstGeom>
          <a:ln w="28575">
            <a:solidFill>
              <a:srgbClr val="259C56"/>
            </a:solidFill>
            <a:prstDash val="sysDot"/>
            <a:headEnd type="none" w="med" len="med"/>
            <a:tailEnd type="arrow" w="med" len="med"/>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p:nvPicPr>
        <p:blipFill>
          <a:blip r:embed="rId4"/>
          <a:stretch>
            <a:fillRect/>
          </a:stretch>
        </p:blipFill>
        <p:spPr>
          <a:xfrm>
            <a:off x="5943600" y="1295400"/>
            <a:ext cx="3017520" cy="2037064"/>
          </a:xfrm>
          <a:prstGeom prst="rect">
            <a:avLst/>
          </a:prstGeom>
        </p:spPr>
      </p:pic>
      <p:cxnSp>
        <p:nvCxnSpPr>
          <p:cNvPr id="13" name="Straight Connector 12"/>
          <p:cNvCxnSpPr/>
          <p:nvPr/>
        </p:nvCxnSpPr>
        <p:spPr>
          <a:xfrm flipH="1">
            <a:off x="1871832" y="2559971"/>
            <a:ext cx="942987" cy="358697"/>
          </a:xfrm>
          <a:prstGeom prst="line">
            <a:avLst/>
          </a:prstGeom>
          <a:ln w="28575">
            <a:solidFill>
              <a:srgbClr val="E2D12B"/>
            </a:solidFill>
            <a:prstDash val="sysDot"/>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1968649" y="2720543"/>
            <a:ext cx="1699709" cy="735804"/>
          </a:xfrm>
          <a:prstGeom prst="line">
            <a:avLst/>
          </a:prstGeom>
          <a:ln w="28575">
            <a:solidFill>
              <a:schemeClr val="accent2"/>
            </a:solidFill>
            <a:prstDash val="sysDot"/>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a:off x="2216075" y="3665754"/>
            <a:ext cx="1733244" cy="709525"/>
          </a:xfrm>
          <a:prstGeom prst="line">
            <a:avLst/>
          </a:prstGeom>
          <a:ln w="28575">
            <a:solidFill>
              <a:schemeClr val="tx2"/>
            </a:solidFill>
            <a:prstDash val="sysDot"/>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H="1">
            <a:off x="3183899" y="4530632"/>
            <a:ext cx="1667800" cy="0"/>
          </a:xfrm>
          <a:prstGeom prst="line">
            <a:avLst/>
          </a:prstGeom>
          <a:ln w="28575">
            <a:solidFill>
              <a:srgbClr val="C00000"/>
            </a:solidFill>
            <a:prstDash val="sysDot"/>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a:off x="1387736" y="1775012"/>
            <a:ext cx="2561582" cy="2609159"/>
          </a:xfrm>
          <a:prstGeom prst="straightConnector1">
            <a:avLst/>
          </a:prstGeom>
          <a:ln w="19050">
            <a:solidFill>
              <a:schemeClr val="bg2">
                <a:lumMod val="25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31" name="Picture 30"/>
          <p:cNvPicPr/>
          <p:nvPr/>
        </p:nvPicPr>
        <p:blipFill>
          <a:blip r:embed="rId5">
            <a:extLst>
              <a:ext uri="{28A0092B-C50C-407E-A947-70E740481C1C}">
                <a14:useLocalDpi xmlns:a14="http://schemas.microsoft.com/office/drawing/2010/main" val="0"/>
              </a:ext>
            </a:extLst>
          </a:blip>
          <a:srcRect/>
          <a:stretch>
            <a:fillRect/>
          </a:stretch>
        </p:blipFill>
        <p:spPr bwMode="auto">
          <a:xfrm>
            <a:off x="5964109" y="3456347"/>
            <a:ext cx="2997011" cy="2433282"/>
          </a:xfrm>
          <a:prstGeom prst="rect">
            <a:avLst/>
          </a:prstGeom>
          <a:noFill/>
          <a:ln>
            <a:solidFill>
              <a:schemeClr val="tx1"/>
            </a:solidFill>
          </a:ln>
        </p:spPr>
      </p:pic>
      <p:grpSp>
        <p:nvGrpSpPr>
          <p:cNvPr id="46" name="Group 45"/>
          <p:cNvGrpSpPr/>
          <p:nvPr/>
        </p:nvGrpSpPr>
        <p:grpSpPr>
          <a:xfrm>
            <a:off x="5943600" y="3412967"/>
            <a:ext cx="2977183" cy="3016154"/>
            <a:chOff x="5943600" y="3412967"/>
            <a:chExt cx="2977183" cy="3016154"/>
          </a:xfrm>
        </p:grpSpPr>
        <p:pic>
          <p:nvPicPr>
            <p:cNvPr id="44" name="Picture 43"/>
            <p:cNvPicPr>
              <a:picLocks noChangeAspect="1"/>
            </p:cNvPicPr>
            <p:nvPr/>
          </p:nvPicPr>
          <p:blipFill>
            <a:blip r:embed="rId4"/>
            <a:stretch>
              <a:fillRect/>
            </a:stretch>
          </p:blipFill>
          <p:spPr>
            <a:xfrm>
              <a:off x="5943600" y="3412967"/>
              <a:ext cx="2977183" cy="2616513"/>
            </a:xfrm>
            <a:prstGeom prst="rect">
              <a:avLst/>
            </a:prstGeom>
          </p:spPr>
        </p:pic>
        <p:grpSp>
          <p:nvGrpSpPr>
            <p:cNvPr id="39" name="Group 38"/>
            <p:cNvGrpSpPr/>
            <p:nvPr/>
          </p:nvGrpSpPr>
          <p:grpSpPr>
            <a:xfrm>
              <a:off x="6508378" y="3506993"/>
              <a:ext cx="2355924" cy="2076226"/>
              <a:chOff x="9552792" y="2499164"/>
              <a:chExt cx="2355924" cy="2076226"/>
            </a:xfrm>
          </p:grpSpPr>
          <p:sp>
            <p:nvSpPr>
              <p:cNvPr id="41" name="Rectangle 40"/>
              <p:cNvSpPr/>
              <p:nvPr/>
            </p:nvSpPr>
            <p:spPr>
              <a:xfrm>
                <a:off x="9552792" y="2499164"/>
                <a:ext cx="2355924" cy="20762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z</a:t>
                </a:r>
              </a:p>
            </p:txBody>
          </p:sp>
          <p:sp>
            <p:nvSpPr>
              <p:cNvPr id="42" name="Freeform 41"/>
              <p:cNvSpPr/>
              <p:nvPr/>
            </p:nvSpPr>
            <p:spPr>
              <a:xfrm>
                <a:off x="9983095" y="2639011"/>
                <a:ext cx="1825411" cy="1852792"/>
              </a:xfrm>
              <a:custGeom>
                <a:avLst/>
                <a:gdLst>
                  <a:gd name="connsiteX0" fmla="*/ 0 w 1645920"/>
                  <a:gd name="connsiteY0" fmla="*/ 0 h 1409255"/>
                  <a:gd name="connsiteX1" fmla="*/ 666974 w 1645920"/>
                  <a:gd name="connsiteY1" fmla="*/ 53788 h 1409255"/>
                  <a:gd name="connsiteX2" fmla="*/ 1108037 w 1645920"/>
                  <a:gd name="connsiteY2" fmla="*/ 258183 h 1409255"/>
                  <a:gd name="connsiteX3" fmla="*/ 1398494 w 1645920"/>
                  <a:gd name="connsiteY3" fmla="*/ 559397 h 1409255"/>
                  <a:gd name="connsiteX4" fmla="*/ 1645920 w 1645920"/>
                  <a:gd name="connsiteY4" fmla="*/ 1409252 h 1409255"/>
                  <a:gd name="connsiteX0" fmla="*/ 0 w 1645920"/>
                  <a:gd name="connsiteY0" fmla="*/ 0 h 1409267"/>
                  <a:gd name="connsiteX1" fmla="*/ 666974 w 1645920"/>
                  <a:gd name="connsiteY1" fmla="*/ 53788 h 1409267"/>
                  <a:gd name="connsiteX2" fmla="*/ 1108037 w 1645920"/>
                  <a:gd name="connsiteY2" fmla="*/ 258183 h 1409267"/>
                  <a:gd name="connsiteX3" fmla="*/ 1574864 w 1645920"/>
                  <a:gd name="connsiteY3" fmla="*/ 1061376 h 1409267"/>
                  <a:gd name="connsiteX4" fmla="*/ 1645920 w 1645920"/>
                  <a:gd name="connsiteY4" fmla="*/ 1409252 h 1409267"/>
                  <a:gd name="connsiteX0" fmla="*/ 0 w 1716468"/>
                  <a:gd name="connsiteY0" fmla="*/ 0 h 1402096"/>
                  <a:gd name="connsiteX1" fmla="*/ 666974 w 1716468"/>
                  <a:gd name="connsiteY1" fmla="*/ 53788 h 1402096"/>
                  <a:gd name="connsiteX2" fmla="*/ 1108037 w 1716468"/>
                  <a:gd name="connsiteY2" fmla="*/ 258183 h 1402096"/>
                  <a:gd name="connsiteX3" fmla="*/ 1574864 w 1716468"/>
                  <a:gd name="connsiteY3" fmla="*/ 1061376 h 1402096"/>
                  <a:gd name="connsiteX4" fmla="*/ 1716468 w 1716468"/>
                  <a:gd name="connsiteY4" fmla="*/ 1402081 h 1402096"/>
                  <a:gd name="connsiteX0" fmla="*/ 0 w 1716468"/>
                  <a:gd name="connsiteY0" fmla="*/ 0 h 1402095"/>
                  <a:gd name="connsiteX1" fmla="*/ 666974 w 1716468"/>
                  <a:gd name="connsiteY1" fmla="*/ 53788 h 1402095"/>
                  <a:gd name="connsiteX2" fmla="*/ 1249133 w 1716468"/>
                  <a:gd name="connsiteY2" fmla="*/ 344236 h 1402095"/>
                  <a:gd name="connsiteX3" fmla="*/ 1574864 w 1716468"/>
                  <a:gd name="connsiteY3" fmla="*/ 1061376 h 1402095"/>
                  <a:gd name="connsiteX4" fmla="*/ 1716468 w 1716468"/>
                  <a:gd name="connsiteY4" fmla="*/ 1402081 h 1402095"/>
                  <a:gd name="connsiteX0" fmla="*/ 0 w 1716468"/>
                  <a:gd name="connsiteY0" fmla="*/ 0 h 1402095"/>
                  <a:gd name="connsiteX1" fmla="*/ 666974 w 1716468"/>
                  <a:gd name="connsiteY1" fmla="*/ 53788 h 1402095"/>
                  <a:gd name="connsiteX2" fmla="*/ 1284407 w 1716468"/>
                  <a:gd name="connsiteY2" fmla="*/ 344236 h 1402095"/>
                  <a:gd name="connsiteX3" fmla="*/ 1574864 w 1716468"/>
                  <a:gd name="connsiteY3" fmla="*/ 1061376 h 1402095"/>
                  <a:gd name="connsiteX4" fmla="*/ 1716468 w 1716468"/>
                  <a:gd name="connsiteY4" fmla="*/ 1402081 h 1402095"/>
                  <a:gd name="connsiteX0" fmla="*/ 0 w 1716468"/>
                  <a:gd name="connsiteY0" fmla="*/ 0 h 1402095"/>
                  <a:gd name="connsiteX1" fmla="*/ 737522 w 1716468"/>
                  <a:gd name="connsiteY1" fmla="*/ 118328 h 1402095"/>
                  <a:gd name="connsiteX2" fmla="*/ 1284407 w 1716468"/>
                  <a:gd name="connsiteY2" fmla="*/ 344236 h 1402095"/>
                  <a:gd name="connsiteX3" fmla="*/ 1574864 w 1716468"/>
                  <a:gd name="connsiteY3" fmla="*/ 1061376 h 1402095"/>
                  <a:gd name="connsiteX4" fmla="*/ 1716468 w 1716468"/>
                  <a:gd name="connsiteY4" fmla="*/ 1402081 h 1402095"/>
                  <a:gd name="connsiteX0" fmla="*/ 0 w 1716468"/>
                  <a:gd name="connsiteY0" fmla="*/ 0 h 1402095"/>
                  <a:gd name="connsiteX1" fmla="*/ 790433 w 1716468"/>
                  <a:gd name="connsiteY1" fmla="*/ 60959 h 1402095"/>
                  <a:gd name="connsiteX2" fmla="*/ 1284407 w 1716468"/>
                  <a:gd name="connsiteY2" fmla="*/ 344236 h 1402095"/>
                  <a:gd name="connsiteX3" fmla="*/ 1574864 w 1716468"/>
                  <a:gd name="connsiteY3" fmla="*/ 1061376 h 1402095"/>
                  <a:gd name="connsiteX4" fmla="*/ 1716468 w 1716468"/>
                  <a:gd name="connsiteY4" fmla="*/ 1402081 h 1402095"/>
                  <a:gd name="connsiteX0" fmla="*/ 0 w 1716468"/>
                  <a:gd name="connsiteY0" fmla="*/ 0 h 1402095"/>
                  <a:gd name="connsiteX1" fmla="*/ 790433 w 1716468"/>
                  <a:gd name="connsiteY1" fmla="*/ 60959 h 1402095"/>
                  <a:gd name="connsiteX2" fmla="*/ 1284407 w 1716468"/>
                  <a:gd name="connsiteY2" fmla="*/ 344236 h 1402095"/>
                  <a:gd name="connsiteX3" fmla="*/ 1513134 w 1716468"/>
                  <a:gd name="connsiteY3" fmla="*/ 1061376 h 1402095"/>
                  <a:gd name="connsiteX4" fmla="*/ 1716468 w 1716468"/>
                  <a:gd name="connsiteY4" fmla="*/ 1402081 h 1402095"/>
                  <a:gd name="connsiteX0" fmla="*/ 0 w 1716468"/>
                  <a:gd name="connsiteY0" fmla="*/ 0 h 1402093"/>
                  <a:gd name="connsiteX1" fmla="*/ 790433 w 1716468"/>
                  <a:gd name="connsiteY1" fmla="*/ 60959 h 1402093"/>
                  <a:gd name="connsiteX2" fmla="*/ 1284407 w 1716468"/>
                  <a:gd name="connsiteY2" fmla="*/ 344236 h 1402093"/>
                  <a:gd name="connsiteX3" fmla="*/ 1513134 w 1716468"/>
                  <a:gd name="connsiteY3" fmla="*/ 1061376 h 1402093"/>
                  <a:gd name="connsiteX4" fmla="*/ 1716468 w 1716468"/>
                  <a:gd name="connsiteY4" fmla="*/ 1402081 h 1402093"/>
                  <a:gd name="connsiteX0" fmla="*/ 0 w 1716468"/>
                  <a:gd name="connsiteY0" fmla="*/ 0 h 1402096"/>
                  <a:gd name="connsiteX1" fmla="*/ 790433 w 1716468"/>
                  <a:gd name="connsiteY1" fmla="*/ 60959 h 1402096"/>
                  <a:gd name="connsiteX2" fmla="*/ 1284407 w 1716468"/>
                  <a:gd name="connsiteY2" fmla="*/ 344236 h 1402096"/>
                  <a:gd name="connsiteX3" fmla="*/ 1583682 w 1716468"/>
                  <a:gd name="connsiteY3" fmla="*/ 1090061 h 1402096"/>
                  <a:gd name="connsiteX4" fmla="*/ 1716468 w 1716468"/>
                  <a:gd name="connsiteY4" fmla="*/ 1402081 h 1402096"/>
                  <a:gd name="connsiteX0" fmla="*/ 0 w 1690013"/>
                  <a:gd name="connsiteY0" fmla="*/ 0 h 1394928"/>
                  <a:gd name="connsiteX1" fmla="*/ 790433 w 1690013"/>
                  <a:gd name="connsiteY1" fmla="*/ 60959 h 1394928"/>
                  <a:gd name="connsiteX2" fmla="*/ 1284407 w 1690013"/>
                  <a:gd name="connsiteY2" fmla="*/ 344236 h 1394928"/>
                  <a:gd name="connsiteX3" fmla="*/ 1583682 w 1690013"/>
                  <a:gd name="connsiteY3" fmla="*/ 1090061 h 1394928"/>
                  <a:gd name="connsiteX4" fmla="*/ 1690013 w 1690013"/>
                  <a:gd name="connsiteY4" fmla="*/ 1394910 h 1394928"/>
                  <a:gd name="connsiteX0" fmla="*/ 0 w 1690013"/>
                  <a:gd name="connsiteY0" fmla="*/ 0 h 1394927"/>
                  <a:gd name="connsiteX1" fmla="*/ 790433 w 1690013"/>
                  <a:gd name="connsiteY1" fmla="*/ 60959 h 1394927"/>
                  <a:gd name="connsiteX2" fmla="*/ 1284407 w 1690013"/>
                  <a:gd name="connsiteY2" fmla="*/ 344236 h 1394927"/>
                  <a:gd name="connsiteX3" fmla="*/ 1583682 w 1690013"/>
                  <a:gd name="connsiteY3" fmla="*/ 1090061 h 1394927"/>
                  <a:gd name="connsiteX4" fmla="*/ 1690013 w 1690013"/>
                  <a:gd name="connsiteY4" fmla="*/ 1394910 h 1394927"/>
                  <a:gd name="connsiteX0" fmla="*/ 0 w 1690013"/>
                  <a:gd name="connsiteY0" fmla="*/ 0 h 1394928"/>
                  <a:gd name="connsiteX1" fmla="*/ 790433 w 1690013"/>
                  <a:gd name="connsiteY1" fmla="*/ 60959 h 1394928"/>
                  <a:gd name="connsiteX2" fmla="*/ 1213859 w 1690013"/>
                  <a:gd name="connsiteY2" fmla="*/ 344236 h 1394928"/>
                  <a:gd name="connsiteX3" fmla="*/ 1583682 w 1690013"/>
                  <a:gd name="connsiteY3" fmla="*/ 1090061 h 1394928"/>
                  <a:gd name="connsiteX4" fmla="*/ 1690013 w 1690013"/>
                  <a:gd name="connsiteY4" fmla="*/ 1394910 h 1394928"/>
                  <a:gd name="connsiteX0" fmla="*/ 0 w 1690013"/>
                  <a:gd name="connsiteY0" fmla="*/ 0 h 1394928"/>
                  <a:gd name="connsiteX1" fmla="*/ 772796 w 1690013"/>
                  <a:gd name="connsiteY1" fmla="*/ 53788 h 1394928"/>
                  <a:gd name="connsiteX2" fmla="*/ 1213859 w 1690013"/>
                  <a:gd name="connsiteY2" fmla="*/ 344236 h 1394928"/>
                  <a:gd name="connsiteX3" fmla="*/ 1583682 w 1690013"/>
                  <a:gd name="connsiteY3" fmla="*/ 1090061 h 1394928"/>
                  <a:gd name="connsiteX4" fmla="*/ 1690013 w 1690013"/>
                  <a:gd name="connsiteY4" fmla="*/ 1394910 h 1394928"/>
                  <a:gd name="connsiteX0" fmla="*/ 0 w 1690013"/>
                  <a:gd name="connsiteY0" fmla="*/ 0 h 1394927"/>
                  <a:gd name="connsiteX1" fmla="*/ 772796 w 1690013"/>
                  <a:gd name="connsiteY1" fmla="*/ 53788 h 1394927"/>
                  <a:gd name="connsiteX2" fmla="*/ 1178585 w 1690013"/>
                  <a:gd name="connsiteY2" fmla="*/ 351407 h 1394927"/>
                  <a:gd name="connsiteX3" fmla="*/ 1583682 w 1690013"/>
                  <a:gd name="connsiteY3" fmla="*/ 1090061 h 1394927"/>
                  <a:gd name="connsiteX4" fmla="*/ 1690013 w 1690013"/>
                  <a:gd name="connsiteY4" fmla="*/ 1394910 h 1394927"/>
                  <a:gd name="connsiteX0" fmla="*/ 0 w 1690013"/>
                  <a:gd name="connsiteY0" fmla="*/ 0 h 1394927"/>
                  <a:gd name="connsiteX1" fmla="*/ 772796 w 1690013"/>
                  <a:gd name="connsiteY1" fmla="*/ 53788 h 1394927"/>
                  <a:gd name="connsiteX2" fmla="*/ 1178585 w 1690013"/>
                  <a:gd name="connsiteY2" fmla="*/ 351407 h 1394927"/>
                  <a:gd name="connsiteX3" fmla="*/ 1583682 w 1690013"/>
                  <a:gd name="connsiteY3" fmla="*/ 1090061 h 1394927"/>
                  <a:gd name="connsiteX4" fmla="*/ 1690013 w 1690013"/>
                  <a:gd name="connsiteY4" fmla="*/ 1394910 h 1394927"/>
                  <a:gd name="connsiteX0" fmla="*/ 0 w 1690013"/>
                  <a:gd name="connsiteY0" fmla="*/ 0 h 1394920"/>
                  <a:gd name="connsiteX1" fmla="*/ 772796 w 1690013"/>
                  <a:gd name="connsiteY1" fmla="*/ 53788 h 1394920"/>
                  <a:gd name="connsiteX2" fmla="*/ 1178585 w 1690013"/>
                  <a:gd name="connsiteY2" fmla="*/ 351407 h 1394920"/>
                  <a:gd name="connsiteX3" fmla="*/ 1583682 w 1690013"/>
                  <a:gd name="connsiteY3" fmla="*/ 1090061 h 1394920"/>
                  <a:gd name="connsiteX4" fmla="*/ 1690013 w 1690013"/>
                  <a:gd name="connsiteY4" fmla="*/ 1394910 h 1394920"/>
                  <a:gd name="connsiteX0" fmla="*/ 0 w 1672376"/>
                  <a:gd name="connsiteY0" fmla="*/ 0 h 1394927"/>
                  <a:gd name="connsiteX1" fmla="*/ 772796 w 1672376"/>
                  <a:gd name="connsiteY1" fmla="*/ 53788 h 1394927"/>
                  <a:gd name="connsiteX2" fmla="*/ 1178585 w 1672376"/>
                  <a:gd name="connsiteY2" fmla="*/ 351407 h 1394927"/>
                  <a:gd name="connsiteX3" fmla="*/ 1583682 w 1672376"/>
                  <a:gd name="connsiteY3" fmla="*/ 1090061 h 1394927"/>
                  <a:gd name="connsiteX4" fmla="*/ 1672376 w 1672376"/>
                  <a:gd name="connsiteY4" fmla="*/ 1394910 h 1394927"/>
                  <a:gd name="connsiteX0" fmla="*/ 0 w 1690013"/>
                  <a:gd name="connsiteY0" fmla="*/ 0 h 1394927"/>
                  <a:gd name="connsiteX1" fmla="*/ 772796 w 1690013"/>
                  <a:gd name="connsiteY1" fmla="*/ 53788 h 1394927"/>
                  <a:gd name="connsiteX2" fmla="*/ 1178585 w 1690013"/>
                  <a:gd name="connsiteY2" fmla="*/ 351407 h 1394927"/>
                  <a:gd name="connsiteX3" fmla="*/ 1583682 w 1690013"/>
                  <a:gd name="connsiteY3" fmla="*/ 1090061 h 1394927"/>
                  <a:gd name="connsiteX4" fmla="*/ 1690013 w 1690013"/>
                  <a:gd name="connsiteY4" fmla="*/ 1394910 h 1394927"/>
                  <a:gd name="connsiteX0" fmla="*/ 0 w 1690013"/>
                  <a:gd name="connsiteY0" fmla="*/ 0 h 1394921"/>
                  <a:gd name="connsiteX1" fmla="*/ 772796 w 1690013"/>
                  <a:gd name="connsiteY1" fmla="*/ 53788 h 1394921"/>
                  <a:gd name="connsiteX2" fmla="*/ 1178585 w 1690013"/>
                  <a:gd name="connsiteY2" fmla="*/ 351407 h 1394921"/>
                  <a:gd name="connsiteX3" fmla="*/ 1583682 w 1690013"/>
                  <a:gd name="connsiteY3" fmla="*/ 1090061 h 1394921"/>
                  <a:gd name="connsiteX4" fmla="*/ 1690013 w 1690013"/>
                  <a:gd name="connsiteY4" fmla="*/ 1394910 h 1394921"/>
                  <a:gd name="connsiteX0" fmla="*/ 0 w 1690013"/>
                  <a:gd name="connsiteY0" fmla="*/ 0 h 1394919"/>
                  <a:gd name="connsiteX1" fmla="*/ 772796 w 1690013"/>
                  <a:gd name="connsiteY1" fmla="*/ 53788 h 1394919"/>
                  <a:gd name="connsiteX2" fmla="*/ 1178585 w 1690013"/>
                  <a:gd name="connsiteY2" fmla="*/ 351407 h 1394919"/>
                  <a:gd name="connsiteX3" fmla="*/ 1583682 w 1690013"/>
                  <a:gd name="connsiteY3" fmla="*/ 1090061 h 1394919"/>
                  <a:gd name="connsiteX4" fmla="*/ 1690013 w 1690013"/>
                  <a:gd name="connsiteY4" fmla="*/ 1394910 h 1394919"/>
                  <a:gd name="connsiteX0" fmla="*/ 0 w 1690013"/>
                  <a:gd name="connsiteY0" fmla="*/ 0 h 1394919"/>
                  <a:gd name="connsiteX1" fmla="*/ 772796 w 1690013"/>
                  <a:gd name="connsiteY1" fmla="*/ 53788 h 1394919"/>
                  <a:gd name="connsiteX2" fmla="*/ 1178585 w 1690013"/>
                  <a:gd name="connsiteY2" fmla="*/ 351407 h 1394919"/>
                  <a:gd name="connsiteX3" fmla="*/ 1583682 w 1690013"/>
                  <a:gd name="connsiteY3" fmla="*/ 1090061 h 1394919"/>
                  <a:gd name="connsiteX4" fmla="*/ 1690013 w 1690013"/>
                  <a:gd name="connsiteY4" fmla="*/ 1394910 h 1394919"/>
                  <a:gd name="connsiteX0" fmla="*/ 0 w 1690013"/>
                  <a:gd name="connsiteY0" fmla="*/ 0 h 1394927"/>
                  <a:gd name="connsiteX1" fmla="*/ 772796 w 1690013"/>
                  <a:gd name="connsiteY1" fmla="*/ 53788 h 1394927"/>
                  <a:gd name="connsiteX2" fmla="*/ 1249133 w 1690013"/>
                  <a:gd name="connsiteY2" fmla="*/ 358578 h 1394927"/>
                  <a:gd name="connsiteX3" fmla="*/ 1583682 w 1690013"/>
                  <a:gd name="connsiteY3" fmla="*/ 1090061 h 1394927"/>
                  <a:gd name="connsiteX4" fmla="*/ 1690013 w 1690013"/>
                  <a:gd name="connsiteY4" fmla="*/ 1394910 h 1394927"/>
                  <a:gd name="connsiteX0" fmla="*/ 0 w 1690013"/>
                  <a:gd name="connsiteY0" fmla="*/ 0 h 1394921"/>
                  <a:gd name="connsiteX1" fmla="*/ 772796 w 1690013"/>
                  <a:gd name="connsiteY1" fmla="*/ 53788 h 1394921"/>
                  <a:gd name="connsiteX2" fmla="*/ 1249133 w 1690013"/>
                  <a:gd name="connsiteY2" fmla="*/ 358578 h 1394921"/>
                  <a:gd name="connsiteX3" fmla="*/ 1583682 w 1690013"/>
                  <a:gd name="connsiteY3" fmla="*/ 1090061 h 1394921"/>
                  <a:gd name="connsiteX4" fmla="*/ 1690013 w 1690013"/>
                  <a:gd name="connsiteY4" fmla="*/ 1394910 h 13949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0013" h="1394921">
                    <a:moveTo>
                      <a:pt x="0" y="0"/>
                    </a:moveTo>
                    <a:cubicBezTo>
                      <a:pt x="241150" y="5379"/>
                      <a:pt x="564607" y="-5975"/>
                      <a:pt x="772796" y="53788"/>
                    </a:cubicBezTo>
                    <a:cubicBezTo>
                      <a:pt x="980985" y="113551"/>
                      <a:pt x="1113985" y="185866"/>
                      <a:pt x="1249133" y="358578"/>
                    </a:cubicBezTo>
                    <a:cubicBezTo>
                      <a:pt x="1384281" y="531290"/>
                      <a:pt x="1483746" y="996222"/>
                      <a:pt x="1583682" y="1090061"/>
                    </a:cubicBezTo>
                    <a:cubicBezTo>
                      <a:pt x="1683618" y="1183900"/>
                      <a:pt x="1646983" y="1396703"/>
                      <a:pt x="1690013" y="1394910"/>
                    </a:cubicBezTo>
                  </a:path>
                </a:pathLst>
              </a:custGeom>
              <a:noFill/>
              <a:ln w="19050">
                <a:solidFill>
                  <a:schemeClr val="bg2">
                    <a:lumMod val="25000"/>
                  </a:schemeClr>
                </a:solidFill>
                <a:prstDash val="sysDash"/>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3" name="Picture 42"/>
            <p:cNvPicPr>
              <a:picLocks noChangeAspect="1"/>
            </p:cNvPicPr>
            <p:nvPr/>
          </p:nvPicPr>
          <p:blipFill rotWithShape="1">
            <a:blip r:embed="rId3"/>
            <a:srcRect l="4569" t="6744" r="90433" b="11409"/>
            <a:stretch/>
          </p:blipFill>
          <p:spPr>
            <a:xfrm rot="16200000">
              <a:off x="7466907" y="4550967"/>
              <a:ext cx="321763" cy="2473027"/>
            </a:xfrm>
            <a:prstGeom prst="rect">
              <a:avLst/>
            </a:prstGeom>
          </p:spPr>
        </p:pic>
        <p:sp>
          <p:nvSpPr>
            <p:cNvPr id="45" name="TextBox 44"/>
            <p:cNvSpPr txBox="1"/>
            <p:nvPr/>
          </p:nvSpPr>
          <p:spPr>
            <a:xfrm>
              <a:off x="7255275" y="6013623"/>
              <a:ext cx="692945" cy="415498"/>
            </a:xfrm>
            <a:prstGeom prst="rect">
              <a:avLst/>
            </a:prstGeom>
            <a:solidFill>
              <a:schemeClr val="bg1"/>
            </a:solidFill>
          </p:spPr>
          <p:txBody>
            <a:bodyPr wrap="square" rtlCol="0">
              <a:spAutoFit/>
            </a:bodyPr>
            <a:lstStyle/>
            <a:p>
              <a:pPr algn="ctr"/>
              <a:r>
                <a:rPr lang="en-US" sz="1050" dirty="0">
                  <a:latin typeface="Arial Narrow" panose="020B0606020202030204" pitchFamily="34" charset="0"/>
                </a:rPr>
                <a:t>Porosity (%)</a:t>
              </a:r>
              <a:endParaRPr lang="en-US" sz="1200" dirty="0">
                <a:latin typeface="Arial Narrow" panose="020B0606020202030204" pitchFamily="34" charset="0"/>
              </a:endParaRPr>
            </a:p>
          </p:txBody>
        </p:sp>
      </p:grpSp>
    </p:spTree>
    <p:extLst>
      <p:ext uri="{BB962C8B-B14F-4D97-AF65-F5344CB8AC3E}">
        <p14:creationId xmlns:p14="http://schemas.microsoft.com/office/powerpoint/2010/main" val="60781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par>
                                <p:cTn id="8" presetID="1" presetClass="entr" presetSubtype="0" fill="hold" nodeType="withEffect">
                                  <p:stCondLst>
                                    <p:cond delay="0"/>
                                  </p:stCondLst>
                                  <p:childTnLst>
                                    <p:set>
                                      <p:cBhvr>
                                        <p:cTn id="9" dur="1" fill="hold">
                                          <p:stCondLst>
                                            <p:cond delay="0"/>
                                          </p:stCondLst>
                                        </p:cTn>
                                        <p:tgtEl>
                                          <p:spTgt spid="46"/>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xit" presetSubtype="0" fill="hold" nodeType="clickEffect">
                                  <p:stCondLst>
                                    <p:cond delay="0"/>
                                  </p:stCondLst>
                                  <p:childTnLst>
                                    <p:set>
                                      <p:cBhvr>
                                        <p:cTn id="13" dur="1" fill="hold">
                                          <p:stCondLst>
                                            <p:cond delay="0"/>
                                          </p:stCondLst>
                                        </p:cTn>
                                        <p:tgtEl>
                                          <p:spTgt spid="24"/>
                                        </p:tgtEl>
                                        <p:attrNameLst>
                                          <p:attrName>style.visibility</p:attrName>
                                        </p:attrNameLst>
                                      </p:cBhvr>
                                      <p:to>
                                        <p:strVal val="hidden"/>
                                      </p:to>
                                    </p:set>
                                  </p:childTnLst>
                                </p:cTn>
                              </p:par>
                              <p:par>
                                <p:cTn id="14" presetID="1" presetClass="exit" presetSubtype="0" fill="hold" nodeType="withEffect">
                                  <p:stCondLst>
                                    <p:cond delay="0"/>
                                  </p:stCondLst>
                                  <p:childTnLst>
                                    <p:set>
                                      <p:cBhvr>
                                        <p:cTn id="15" dur="1" fill="hold">
                                          <p:stCondLst>
                                            <p:cond delay="0"/>
                                          </p:stCondLst>
                                        </p:cTn>
                                        <p:tgtEl>
                                          <p:spTgt spid="46"/>
                                        </p:tgtEl>
                                        <p:attrNameLst>
                                          <p:attrName>style.visibility</p:attrName>
                                        </p:attrNameLst>
                                      </p:cBhvr>
                                      <p:to>
                                        <p:strVal val="hidden"/>
                                      </p:to>
                                    </p:set>
                                  </p:childTnLst>
                                </p:cTn>
                              </p:par>
                              <p:par>
                                <p:cTn id="16" presetID="10" presetClass="entr" presetSubtype="0" fill="hold" nodeType="withEffect">
                                  <p:stCondLst>
                                    <p:cond delay="10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500"/>
                                        <p:tgtEl>
                                          <p:spTgt spid="15"/>
                                        </p:tgtEl>
                                      </p:cBhvr>
                                    </p:animEffect>
                                  </p:childTnLst>
                                </p:cTn>
                              </p:par>
                              <p:par>
                                <p:cTn id="19" presetID="10" presetClass="entr" presetSubtype="0" fill="hold" nodeType="withEffect">
                                  <p:stCondLst>
                                    <p:cond delay="100"/>
                                  </p:stCondLst>
                                  <p:childTnLst>
                                    <p:set>
                                      <p:cBhvr>
                                        <p:cTn id="20" dur="1" fill="hold">
                                          <p:stCondLst>
                                            <p:cond delay="0"/>
                                          </p:stCondLst>
                                        </p:cTn>
                                        <p:tgtEl>
                                          <p:spTgt spid="20"/>
                                        </p:tgtEl>
                                        <p:attrNameLst>
                                          <p:attrName>style.visibility</p:attrName>
                                        </p:attrNameLst>
                                      </p:cBhvr>
                                      <p:to>
                                        <p:strVal val="visible"/>
                                      </p:to>
                                    </p:set>
                                    <p:animEffect transition="in" filter="fade">
                                      <p:cBhvr>
                                        <p:cTn id="21" dur="500"/>
                                        <p:tgtEl>
                                          <p:spTgt spid="20"/>
                                        </p:tgtEl>
                                      </p:cBhvr>
                                    </p:animEffect>
                                  </p:childTnLst>
                                </p:cTn>
                              </p:par>
                              <p:par>
                                <p:cTn id="22" presetID="10" presetClass="entr" presetSubtype="0" fill="hold" nodeType="withEffect">
                                  <p:stCondLst>
                                    <p:cond delay="10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500"/>
                                        <p:tgtEl>
                                          <p:spTgt spid="14"/>
                                        </p:tgtEl>
                                      </p:cBhvr>
                                    </p:animEffect>
                                  </p:childTnLst>
                                </p:cTn>
                              </p:par>
                              <p:par>
                                <p:cTn id="25" presetID="10" presetClass="entr" presetSubtype="0" fill="hold" nodeType="withEffect">
                                  <p:stCondLst>
                                    <p:cond delay="10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500"/>
                                        <p:tgtEl>
                                          <p:spTgt spid="13"/>
                                        </p:tgtEl>
                                      </p:cBhvr>
                                    </p:animEffect>
                                  </p:childTnLst>
                                </p:cTn>
                              </p:par>
                              <p:par>
                                <p:cTn id="28" presetID="10" presetClass="entr" presetSubtype="0" fill="hold" nodeType="withEffect">
                                  <p:stCondLst>
                                    <p:cond delay="10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500"/>
                                        <p:tgtEl>
                                          <p:spTgt spid="10"/>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31"/>
                                        </p:tgtEl>
                                        <p:attrNameLst>
                                          <p:attrName>style.visibility</p:attrName>
                                        </p:attrNameLst>
                                      </p:cBhvr>
                                      <p:to>
                                        <p:strVal val="visible"/>
                                      </p:to>
                                    </p:set>
                                    <p:animEffect transition="in" filter="fade">
                                      <p:cBhvr>
                                        <p:cTn id="35"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Controls</a:t>
            </a:r>
          </a:p>
        </p:txBody>
      </p:sp>
      <p:sp>
        <p:nvSpPr>
          <p:cNvPr id="4" name="Slide Number Placeholder 3"/>
          <p:cNvSpPr>
            <a:spLocks noGrp="1"/>
          </p:cNvSpPr>
          <p:nvPr>
            <p:ph type="sldNum" sz="quarter" idx="12"/>
          </p:nvPr>
        </p:nvSpPr>
        <p:spPr/>
        <p:txBody>
          <a:bodyPr/>
          <a:lstStyle/>
          <a:p>
            <a:fld id="{2C28197D-2ACD-42B7-BE08-24663ADBB220}" type="slidenum">
              <a:rPr lang="en-US" smtClean="0"/>
              <a:t>14</a:t>
            </a:fld>
            <a:endParaRPr lang="en-US"/>
          </a:p>
        </p:txBody>
      </p:sp>
      <p:pic>
        <p:nvPicPr>
          <p:cNvPr id="5" name="Picture 4"/>
          <p:cNvPicPr/>
          <p:nvPr/>
        </p:nvPicPr>
        <p:blipFill>
          <a:blip r:embed="rId3">
            <a:extLst>
              <a:ext uri="{28A0092B-C50C-407E-A947-70E740481C1C}">
                <a14:useLocalDpi xmlns:a14="http://schemas.microsoft.com/office/drawing/2010/main" val="0"/>
              </a:ext>
            </a:extLst>
          </a:blip>
          <a:srcRect/>
          <a:stretch>
            <a:fillRect/>
          </a:stretch>
        </p:blipFill>
        <p:spPr bwMode="auto">
          <a:xfrm>
            <a:off x="216722" y="1066800"/>
            <a:ext cx="5586356" cy="4225013"/>
          </a:xfrm>
          <a:prstGeom prst="rect">
            <a:avLst/>
          </a:prstGeom>
          <a:noFill/>
          <a:ln>
            <a:solidFill>
              <a:schemeClr val="tx1"/>
            </a:solidFill>
          </a:ln>
        </p:spPr>
      </p:pic>
      <p:graphicFrame>
        <p:nvGraphicFramePr>
          <p:cNvPr id="7" name="Table 6"/>
          <p:cNvGraphicFramePr>
            <a:graphicFrameLocks noGrp="1"/>
          </p:cNvGraphicFramePr>
          <p:nvPr>
            <p:extLst>
              <p:ext uri="{D42A27DB-BD31-4B8C-83A1-F6EECF244321}">
                <p14:modId xmlns:p14="http://schemas.microsoft.com/office/powerpoint/2010/main" val="3256709910"/>
              </p:ext>
            </p:extLst>
          </p:nvPr>
        </p:nvGraphicFramePr>
        <p:xfrm>
          <a:off x="190500" y="5386666"/>
          <a:ext cx="5657850" cy="1280160"/>
        </p:xfrm>
        <a:graphic>
          <a:graphicData uri="http://schemas.openxmlformats.org/drawingml/2006/table">
            <a:tbl>
              <a:tblPr firstRow="1" firstCol="1" bandRow="1">
                <a:tableStyleId>{5202B0CA-FC54-4496-8BCA-5EF66A818D29}</a:tableStyleId>
              </a:tblPr>
              <a:tblGrid>
                <a:gridCol w="1428750">
                  <a:extLst>
                    <a:ext uri="{9D8B030D-6E8A-4147-A177-3AD203B41FA5}">
                      <a16:colId xmlns:a16="http://schemas.microsoft.com/office/drawing/2014/main" val="1446311507"/>
                    </a:ext>
                  </a:extLst>
                </a:gridCol>
                <a:gridCol w="2286000">
                  <a:extLst>
                    <a:ext uri="{9D8B030D-6E8A-4147-A177-3AD203B41FA5}">
                      <a16:colId xmlns:a16="http://schemas.microsoft.com/office/drawing/2014/main" val="2677032255"/>
                    </a:ext>
                  </a:extLst>
                </a:gridCol>
                <a:gridCol w="1943100">
                  <a:extLst>
                    <a:ext uri="{9D8B030D-6E8A-4147-A177-3AD203B41FA5}">
                      <a16:colId xmlns:a16="http://schemas.microsoft.com/office/drawing/2014/main" val="1985563058"/>
                    </a:ext>
                  </a:extLst>
                </a:gridCol>
              </a:tblGrid>
              <a:tr h="228600">
                <a:tc>
                  <a:txBody>
                    <a:bodyPr/>
                    <a:lstStyle/>
                    <a:p>
                      <a:pPr marL="0" marR="0">
                        <a:spcBef>
                          <a:spcPts val="0"/>
                        </a:spcBef>
                        <a:spcAft>
                          <a:spcPts val="0"/>
                        </a:spcAft>
                      </a:pPr>
                      <a:r>
                        <a:rPr lang="en-US" sz="1200">
                          <a:effectLst/>
                        </a:rPr>
                        <a:t>Sample Group</a:t>
                      </a:r>
                      <a:endParaRPr lang="en-US" sz="1200">
                        <a:effectLst/>
                        <a:latin typeface="Helvetica"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200">
                          <a:effectLst/>
                        </a:rPr>
                        <a:t>Log Trend of mean HLD points</a:t>
                      </a:r>
                      <a:endParaRPr lang="en-US" sz="1200">
                        <a:effectLst/>
                        <a:latin typeface="Helvetica"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200">
                          <a:effectLst/>
                        </a:rPr>
                        <a:t>Correlation of determination (R</a:t>
                      </a:r>
                      <a:r>
                        <a:rPr lang="en-US" sz="1200" baseline="30000">
                          <a:effectLst/>
                        </a:rPr>
                        <a:t>2</a:t>
                      </a:r>
                      <a:r>
                        <a:rPr lang="en-US" sz="1200">
                          <a:effectLst/>
                        </a:rPr>
                        <a:t>)</a:t>
                      </a:r>
                      <a:endParaRPr lang="en-US" sz="1200">
                        <a:effectLst/>
                        <a:latin typeface="Helvetica" panose="020B060402020202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823438147"/>
                  </a:ext>
                </a:extLst>
              </a:tr>
              <a:tr h="182880">
                <a:tc>
                  <a:txBody>
                    <a:bodyPr/>
                    <a:lstStyle/>
                    <a:p>
                      <a:pPr marL="0" marR="0">
                        <a:spcBef>
                          <a:spcPts val="0"/>
                        </a:spcBef>
                        <a:spcAft>
                          <a:spcPts val="0"/>
                        </a:spcAft>
                      </a:pPr>
                      <a:r>
                        <a:rPr lang="en-US" sz="1200">
                          <a:effectLst/>
                        </a:rPr>
                        <a:t>opal-A</a:t>
                      </a:r>
                      <a:endParaRPr lang="en-US" sz="1200">
                        <a:effectLst/>
                        <a:latin typeface="Helvetica"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spcBef>
                          <a:spcPts val="0"/>
                        </a:spcBef>
                        <a:spcAft>
                          <a:spcPts val="0"/>
                        </a:spcAft>
                      </a:pPr>
                      <a:r>
                        <a:rPr lang="en-US" sz="1200">
                          <a:effectLst/>
                        </a:rPr>
                        <a:t>HLD=-0.55 x (% Si) + 346.91</a:t>
                      </a:r>
                      <a:endParaRPr lang="en-US" sz="1200">
                        <a:effectLst/>
                        <a:latin typeface="Helvetica"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200">
                          <a:effectLst/>
                        </a:rPr>
                        <a:t>0.33</a:t>
                      </a:r>
                      <a:endParaRPr lang="en-US" sz="1200">
                        <a:effectLst/>
                        <a:latin typeface="Helvetica" panose="020B060402020202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4029836152"/>
                  </a:ext>
                </a:extLst>
              </a:tr>
              <a:tr h="182880">
                <a:tc>
                  <a:txBody>
                    <a:bodyPr/>
                    <a:lstStyle/>
                    <a:p>
                      <a:pPr marL="0" marR="0">
                        <a:spcBef>
                          <a:spcPts val="0"/>
                        </a:spcBef>
                        <a:spcAft>
                          <a:spcPts val="0"/>
                        </a:spcAft>
                      </a:pPr>
                      <a:r>
                        <a:rPr lang="en-US" sz="1200">
                          <a:effectLst/>
                        </a:rPr>
                        <a:t>mixed opal-A+CT</a:t>
                      </a:r>
                      <a:endParaRPr lang="en-US" sz="1200">
                        <a:effectLst/>
                        <a:latin typeface="Helvetica"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spcBef>
                          <a:spcPts val="0"/>
                        </a:spcBef>
                        <a:spcAft>
                          <a:spcPts val="0"/>
                        </a:spcAft>
                      </a:pPr>
                      <a:r>
                        <a:rPr lang="en-US" sz="1200">
                          <a:effectLst/>
                        </a:rPr>
                        <a:t>HLD= 1.99 x (% Si) + 408.24</a:t>
                      </a:r>
                      <a:endParaRPr lang="en-US" sz="1200">
                        <a:effectLst/>
                        <a:latin typeface="Helvetica"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200">
                          <a:effectLst/>
                        </a:rPr>
                        <a:t>0.71</a:t>
                      </a:r>
                      <a:endParaRPr lang="en-US" sz="1200">
                        <a:effectLst/>
                        <a:latin typeface="Helvetica" panose="020B060402020202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3934053661"/>
                  </a:ext>
                </a:extLst>
              </a:tr>
              <a:tr h="182880">
                <a:tc>
                  <a:txBody>
                    <a:bodyPr/>
                    <a:lstStyle/>
                    <a:p>
                      <a:pPr marL="0" marR="0">
                        <a:spcBef>
                          <a:spcPts val="0"/>
                        </a:spcBef>
                        <a:spcAft>
                          <a:spcPts val="0"/>
                        </a:spcAft>
                      </a:pPr>
                      <a:r>
                        <a:rPr lang="en-US" sz="1200" dirty="0">
                          <a:effectLst/>
                        </a:rPr>
                        <a:t>opal-CT</a:t>
                      </a:r>
                      <a:endParaRPr lang="en-US" sz="1200" dirty="0">
                        <a:effectLst/>
                        <a:latin typeface="Helvetica" panose="020B0604020202020204" pitchFamily="34" charset="0"/>
                        <a:ea typeface="Calibri" panose="020F0502020204030204" pitchFamily="34" charset="0"/>
                        <a:cs typeface="Times New Roman" panose="02020603050405020304" pitchFamily="18" charset="0"/>
                      </a:endParaRPr>
                    </a:p>
                  </a:txBody>
                  <a:tcPr marL="68580" marR="68580" marT="0" marB="0" anchor="ctr">
                    <a:cell3D prstMaterial="dkEdge">
                      <a:bevel w="25400" h="25400" prst="angle"/>
                      <a:lightRig rig="flood" dir="t"/>
                    </a:cell3D>
                  </a:tcPr>
                </a:tc>
                <a:tc>
                  <a:txBody>
                    <a:bodyPr/>
                    <a:lstStyle/>
                    <a:p>
                      <a:pPr marL="0" marR="0">
                        <a:spcBef>
                          <a:spcPts val="0"/>
                        </a:spcBef>
                        <a:spcAft>
                          <a:spcPts val="0"/>
                        </a:spcAft>
                      </a:pPr>
                      <a:r>
                        <a:rPr lang="en-US" sz="1200" dirty="0">
                          <a:effectLst/>
                        </a:rPr>
                        <a:t>HLD= 3.88 x (% Si) + 356.33</a:t>
                      </a:r>
                      <a:endParaRPr lang="en-US" sz="1200" dirty="0">
                        <a:effectLst/>
                        <a:latin typeface="Helvetica" panose="020B0604020202020204" pitchFamily="34" charset="0"/>
                        <a:ea typeface="Calibri" panose="020F0502020204030204" pitchFamily="34" charset="0"/>
                        <a:cs typeface="Times New Roman" panose="02020603050405020304" pitchFamily="18" charset="0"/>
                      </a:endParaRPr>
                    </a:p>
                  </a:txBody>
                  <a:tcPr marL="68580" marR="68580" marT="0" marB="0" anchor="ctr">
                    <a:cell3D prstMaterial="dkEdge">
                      <a:bevel w="25400" h="25400" prst="angle"/>
                      <a:lightRig rig="flood" dir="t"/>
                    </a:cell3D>
                  </a:tcPr>
                </a:tc>
                <a:tc>
                  <a:txBody>
                    <a:bodyPr/>
                    <a:lstStyle/>
                    <a:p>
                      <a:pPr marL="0" marR="0" algn="ctr">
                        <a:spcBef>
                          <a:spcPts val="0"/>
                        </a:spcBef>
                        <a:spcAft>
                          <a:spcPts val="0"/>
                        </a:spcAft>
                      </a:pPr>
                      <a:r>
                        <a:rPr lang="en-US" sz="1200" dirty="0">
                          <a:effectLst/>
                        </a:rPr>
                        <a:t>0.97</a:t>
                      </a:r>
                      <a:endParaRPr lang="en-US" sz="1200" dirty="0">
                        <a:effectLst/>
                        <a:latin typeface="Helvetica" panose="020B0604020202020204" pitchFamily="34" charset="0"/>
                        <a:ea typeface="Calibri" panose="020F0502020204030204" pitchFamily="34" charset="0"/>
                        <a:cs typeface="Times New Roman" panose="02020603050405020304" pitchFamily="18" charset="0"/>
                      </a:endParaRPr>
                    </a:p>
                  </a:txBody>
                  <a:tcPr marL="68580" marR="68580" marT="0" marB="0" anchor="ctr">
                    <a:cell3D prstMaterial="dkEdge">
                      <a:bevel w="25400" h="25400" prst="angle"/>
                      <a:lightRig rig="flood" dir="t"/>
                    </a:cell3D>
                  </a:tcPr>
                </a:tc>
                <a:extLst>
                  <a:ext uri="{0D108BD9-81ED-4DB2-BD59-A6C34878D82A}">
                    <a16:rowId xmlns:a16="http://schemas.microsoft.com/office/drawing/2014/main" val="660621629"/>
                  </a:ext>
                </a:extLst>
              </a:tr>
              <a:tr h="182880">
                <a:tc>
                  <a:txBody>
                    <a:bodyPr/>
                    <a:lstStyle/>
                    <a:p>
                      <a:pPr marL="0" marR="0">
                        <a:spcBef>
                          <a:spcPts val="0"/>
                        </a:spcBef>
                        <a:spcAft>
                          <a:spcPts val="0"/>
                        </a:spcAft>
                      </a:pPr>
                      <a:r>
                        <a:rPr lang="en-US" sz="1200">
                          <a:effectLst/>
                        </a:rPr>
                        <a:t>6k’-quartz</a:t>
                      </a:r>
                      <a:endParaRPr lang="en-US" sz="1200">
                        <a:effectLst/>
                        <a:latin typeface="Helvetica"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spcBef>
                          <a:spcPts val="0"/>
                        </a:spcBef>
                        <a:spcAft>
                          <a:spcPts val="0"/>
                        </a:spcAft>
                      </a:pPr>
                      <a:r>
                        <a:rPr lang="en-US" sz="1200">
                          <a:effectLst/>
                        </a:rPr>
                        <a:t>HLD= 1.86 x (% Si) + 517.38</a:t>
                      </a:r>
                      <a:endParaRPr lang="en-US" sz="1200">
                        <a:effectLst/>
                        <a:latin typeface="Helvetica"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200">
                          <a:effectLst/>
                        </a:rPr>
                        <a:t>0.83</a:t>
                      </a:r>
                      <a:endParaRPr lang="en-US" sz="1200">
                        <a:effectLst/>
                        <a:latin typeface="Helvetica" panose="020B060402020202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980756399"/>
                  </a:ext>
                </a:extLst>
              </a:tr>
              <a:tr h="182880">
                <a:tc>
                  <a:txBody>
                    <a:bodyPr/>
                    <a:lstStyle/>
                    <a:p>
                      <a:pPr marL="0" marR="0">
                        <a:spcBef>
                          <a:spcPts val="0"/>
                        </a:spcBef>
                        <a:spcAft>
                          <a:spcPts val="0"/>
                        </a:spcAft>
                      </a:pPr>
                      <a:r>
                        <a:rPr lang="en-US" sz="1200">
                          <a:effectLst/>
                        </a:rPr>
                        <a:t>12k’-quartz</a:t>
                      </a:r>
                      <a:endParaRPr lang="en-US" sz="1200">
                        <a:effectLst/>
                        <a:latin typeface="Helvetica"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spcBef>
                          <a:spcPts val="0"/>
                        </a:spcBef>
                        <a:spcAft>
                          <a:spcPts val="0"/>
                        </a:spcAft>
                      </a:pPr>
                      <a:r>
                        <a:rPr lang="en-US" sz="1200">
                          <a:effectLst/>
                        </a:rPr>
                        <a:t>HLD= 2.18 x (% Si) + 655.86</a:t>
                      </a:r>
                      <a:endParaRPr lang="en-US" sz="1200">
                        <a:effectLst/>
                        <a:latin typeface="Helvetica" panose="020B060402020202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L="0" marR="0" algn="ctr">
                        <a:spcBef>
                          <a:spcPts val="0"/>
                        </a:spcBef>
                        <a:spcAft>
                          <a:spcPts val="0"/>
                        </a:spcAft>
                      </a:pPr>
                      <a:r>
                        <a:rPr lang="en-US" sz="1200" dirty="0">
                          <a:effectLst/>
                        </a:rPr>
                        <a:t>0.97</a:t>
                      </a:r>
                      <a:endParaRPr lang="en-US" sz="1200" dirty="0">
                        <a:effectLst/>
                        <a:latin typeface="Helvetica" panose="020B060402020202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999880571"/>
                  </a:ext>
                </a:extLst>
              </a:tr>
            </a:tbl>
          </a:graphicData>
        </a:graphic>
      </p:graphicFrame>
      <p:pic>
        <p:nvPicPr>
          <p:cNvPr id="8" name="Picture 7"/>
          <p:cNvPicPr>
            <a:picLocks noChangeAspect="1"/>
          </p:cNvPicPr>
          <p:nvPr/>
        </p:nvPicPr>
        <p:blipFill>
          <a:blip r:embed="rId4"/>
          <a:stretch>
            <a:fillRect/>
          </a:stretch>
        </p:blipFill>
        <p:spPr>
          <a:xfrm>
            <a:off x="5943600" y="3844885"/>
            <a:ext cx="2924174" cy="2108989"/>
          </a:xfrm>
          <a:prstGeom prst="rect">
            <a:avLst/>
          </a:prstGeom>
        </p:spPr>
      </p:pic>
      <p:sp>
        <p:nvSpPr>
          <p:cNvPr id="10" name="TextBox 9">
            <a:extLst>
              <a:ext uri="{FF2B5EF4-FFF2-40B4-BE49-F238E27FC236}">
                <a16:creationId xmlns:a16="http://schemas.microsoft.com/office/drawing/2014/main" id="{2BD198C9-27BD-0243-8747-88EDED2DE5D5}"/>
              </a:ext>
            </a:extLst>
          </p:cNvPr>
          <p:cNvSpPr txBox="1"/>
          <p:nvPr/>
        </p:nvSpPr>
        <p:spPr>
          <a:xfrm>
            <a:off x="6153149" y="1295400"/>
            <a:ext cx="2609851" cy="2031325"/>
          </a:xfrm>
          <a:prstGeom prst="rect">
            <a:avLst/>
          </a:prstGeom>
          <a:noFill/>
        </p:spPr>
        <p:txBody>
          <a:bodyPr wrap="square" rtlCol="0">
            <a:spAutoFit/>
          </a:bodyPr>
          <a:lstStyle/>
          <a:p>
            <a:pPr marL="285750" indent="-285750">
              <a:buFont typeface="Arial" panose="020B0604020202020204" pitchFamily="34" charset="0"/>
              <a:buChar char="•"/>
            </a:pPr>
            <a:r>
              <a:rPr lang="en-US" dirty="0"/>
              <a:t>Composition</a:t>
            </a:r>
          </a:p>
          <a:p>
            <a:pPr marL="285750" indent="-285750">
              <a:buFont typeface="Arial" panose="020B0604020202020204" pitchFamily="34" charset="0"/>
              <a:buChar char="•"/>
            </a:pPr>
            <a:r>
              <a:rPr lang="en-US" dirty="0"/>
              <a:t>Variable Porosity Loss</a:t>
            </a:r>
          </a:p>
          <a:p>
            <a:pPr marL="285750" indent="-285750">
              <a:buFont typeface="Arial" panose="020B0604020202020204" pitchFamily="34" charset="0"/>
              <a:buChar char="•"/>
            </a:pPr>
            <a:r>
              <a:rPr lang="en-US" dirty="0"/>
              <a:t>Silica Diagenesis</a:t>
            </a:r>
          </a:p>
          <a:p>
            <a:pPr marL="285750" indent="-285750">
              <a:buFont typeface="Arial" panose="020B0604020202020204" pitchFamily="34" charset="0"/>
              <a:buChar char="•"/>
            </a:pPr>
            <a:r>
              <a:rPr lang="en-US" dirty="0"/>
              <a:t>Clay Diagenesis</a:t>
            </a:r>
          </a:p>
          <a:p>
            <a:pPr marL="285750" indent="-285750">
              <a:buFont typeface="Arial" panose="020B0604020202020204" pitchFamily="34" charset="0"/>
              <a:buChar char="•"/>
            </a:pPr>
            <a:r>
              <a:rPr lang="en-US" dirty="0" err="1"/>
              <a:t>Catagenesis</a:t>
            </a:r>
            <a:endParaRPr lang="en-US" dirty="0"/>
          </a:p>
          <a:p>
            <a:pPr marL="285750" indent="-285750">
              <a:buFont typeface="Arial" panose="020B0604020202020204" pitchFamily="34" charset="0"/>
              <a:buChar char="•"/>
            </a:pPr>
            <a:r>
              <a:rPr lang="en-US" dirty="0"/>
              <a:t>Variable Physical  Compaction</a:t>
            </a:r>
          </a:p>
        </p:txBody>
      </p:sp>
    </p:spTree>
    <p:extLst>
      <p:ext uri="{BB962C8B-B14F-4D97-AF65-F5344CB8AC3E}">
        <p14:creationId xmlns:p14="http://schemas.microsoft.com/office/powerpoint/2010/main" val="1759562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Controls – Composition and Diagenesis</a:t>
            </a:r>
          </a:p>
        </p:txBody>
      </p:sp>
      <p:sp>
        <p:nvSpPr>
          <p:cNvPr id="4" name="Slide Number Placeholder 3"/>
          <p:cNvSpPr>
            <a:spLocks noGrp="1"/>
          </p:cNvSpPr>
          <p:nvPr>
            <p:ph type="sldNum" sz="quarter" idx="12"/>
          </p:nvPr>
        </p:nvSpPr>
        <p:spPr/>
        <p:txBody>
          <a:bodyPr/>
          <a:lstStyle/>
          <a:p>
            <a:fld id="{2C28197D-2ACD-42B7-BE08-24663ADBB220}" type="slidenum">
              <a:rPr lang="en-US" smtClean="0"/>
              <a:t>15</a:t>
            </a:fld>
            <a:endParaRPr lang="en-US"/>
          </a:p>
        </p:txBody>
      </p:sp>
      <p:pic>
        <p:nvPicPr>
          <p:cNvPr id="6" name="Picture 5"/>
          <p:cNvPicPr>
            <a:picLocks noChangeAspect="1"/>
          </p:cNvPicPr>
          <p:nvPr/>
        </p:nvPicPr>
        <p:blipFill>
          <a:blip r:embed="rId3"/>
          <a:stretch>
            <a:fillRect/>
          </a:stretch>
        </p:blipFill>
        <p:spPr>
          <a:xfrm>
            <a:off x="1022445" y="1066800"/>
            <a:ext cx="7099111" cy="4592214"/>
          </a:xfrm>
          <a:prstGeom prst="rect">
            <a:avLst/>
          </a:prstGeom>
        </p:spPr>
      </p:pic>
    </p:spTree>
    <p:extLst>
      <p:ext uri="{BB962C8B-B14F-4D97-AF65-F5344CB8AC3E}">
        <p14:creationId xmlns:p14="http://schemas.microsoft.com/office/powerpoint/2010/main" val="10001814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Hardness Variability and Controls</a:t>
            </a:r>
          </a:p>
        </p:txBody>
      </p:sp>
      <p:sp>
        <p:nvSpPr>
          <p:cNvPr id="7" name="Slide Number Placeholder 6"/>
          <p:cNvSpPr>
            <a:spLocks noGrp="1"/>
          </p:cNvSpPr>
          <p:nvPr>
            <p:ph type="sldNum" sz="quarter" idx="12"/>
          </p:nvPr>
        </p:nvSpPr>
        <p:spPr/>
        <p:txBody>
          <a:bodyPr/>
          <a:lstStyle/>
          <a:p>
            <a:fld id="{2C28197D-2ACD-42B7-BE08-24663ADBB220}" type="slidenum">
              <a:rPr lang="en-US" smtClean="0"/>
              <a:t>16</a:t>
            </a:fld>
            <a:endParaRPr lang="en-US"/>
          </a:p>
        </p:txBody>
      </p:sp>
      <p:pic>
        <p:nvPicPr>
          <p:cNvPr id="16" name="Picture 15"/>
          <p:cNvPicPr/>
          <p:nvPr/>
        </p:nvPicPr>
        <p:blipFill>
          <a:blip r:embed="rId3" cstate="print">
            <a:extLst>
              <a:ext uri="{28A0092B-C50C-407E-A947-70E740481C1C}">
                <a14:useLocalDpi xmlns:a14="http://schemas.microsoft.com/office/drawing/2010/main" val="0"/>
              </a:ext>
            </a:extLst>
          </a:blip>
          <a:stretch>
            <a:fillRect/>
          </a:stretch>
        </p:blipFill>
        <p:spPr>
          <a:xfrm>
            <a:off x="180771" y="1275944"/>
            <a:ext cx="5801739" cy="3912135"/>
          </a:xfrm>
          <a:prstGeom prst="rect">
            <a:avLst/>
          </a:prstGeom>
        </p:spPr>
      </p:pic>
      <p:sp>
        <p:nvSpPr>
          <p:cNvPr id="8" name="TextBox 7"/>
          <p:cNvSpPr txBox="1"/>
          <p:nvPr/>
        </p:nvSpPr>
        <p:spPr>
          <a:xfrm>
            <a:off x="6153149" y="1295400"/>
            <a:ext cx="2609851" cy="2031325"/>
          </a:xfrm>
          <a:prstGeom prst="rect">
            <a:avLst/>
          </a:prstGeom>
          <a:noFill/>
        </p:spPr>
        <p:txBody>
          <a:bodyPr wrap="square" rtlCol="0">
            <a:spAutoFit/>
          </a:bodyPr>
          <a:lstStyle/>
          <a:p>
            <a:pPr marL="285750" indent="-285750">
              <a:buFont typeface="Arial" panose="020B0604020202020204" pitchFamily="34" charset="0"/>
              <a:buChar char="•"/>
            </a:pPr>
            <a:r>
              <a:rPr lang="en-US" dirty="0"/>
              <a:t>Composition</a:t>
            </a:r>
          </a:p>
          <a:p>
            <a:pPr marL="285750" indent="-285750">
              <a:buFont typeface="Arial" panose="020B0604020202020204" pitchFamily="34" charset="0"/>
              <a:buChar char="•"/>
            </a:pPr>
            <a:r>
              <a:rPr lang="en-US" dirty="0"/>
              <a:t>Variable Porosity Loss</a:t>
            </a:r>
          </a:p>
          <a:p>
            <a:pPr marL="285750" indent="-285750">
              <a:buFont typeface="Arial" panose="020B0604020202020204" pitchFamily="34" charset="0"/>
              <a:buChar char="•"/>
            </a:pPr>
            <a:r>
              <a:rPr lang="en-US" dirty="0"/>
              <a:t>Silica Diagenesis</a:t>
            </a:r>
          </a:p>
          <a:p>
            <a:pPr marL="285750" indent="-285750">
              <a:buFont typeface="Arial" panose="020B0604020202020204" pitchFamily="34" charset="0"/>
              <a:buChar char="•"/>
            </a:pPr>
            <a:r>
              <a:rPr lang="en-US" dirty="0"/>
              <a:t>Clay Diagenesis</a:t>
            </a:r>
          </a:p>
          <a:p>
            <a:pPr marL="285750" indent="-285750">
              <a:buFont typeface="Arial" panose="020B0604020202020204" pitchFamily="34" charset="0"/>
              <a:buChar char="•"/>
            </a:pPr>
            <a:r>
              <a:rPr lang="en-US" dirty="0" err="1"/>
              <a:t>Catagenesis</a:t>
            </a:r>
            <a:endParaRPr lang="en-US" dirty="0"/>
          </a:p>
          <a:p>
            <a:pPr marL="285750" indent="-285750">
              <a:buFont typeface="Arial" panose="020B0604020202020204" pitchFamily="34" charset="0"/>
              <a:buChar char="•"/>
            </a:pPr>
            <a:r>
              <a:rPr lang="en-US" dirty="0"/>
              <a:t>Variable Physical  Compaction</a:t>
            </a:r>
          </a:p>
        </p:txBody>
      </p:sp>
    </p:spTree>
    <p:extLst>
      <p:ext uri="{BB962C8B-B14F-4D97-AF65-F5344CB8AC3E}">
        <p14:creationId xmlns:p14="http://schemas.microsoft.com/office/powerpoint/2010/main" val="19256490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p:nvPr/>
        </p:nvPicPr>
        <p:blipFill>
          <a:blip r:embed="rId3">
            <a:extLst>
              <a:ext uri="{28A0092B-C50C-407E-A947-70E740481C1C}">
                <a14:useLocalDpi xmlns:a14="http://schemas.microsoft.com/office/drawing/2010/main" val="0"/>
              </a:ext>
            </a:extLst>
          </a:blip>
          <a:srcRect/>
          <a:stretch>
            <a:fillRect/>
          </a:stretch>
        </p:blipFill>
        <p:spPr bwMode="auto">
          <a:xfrm>
            <a:off x="82030" y="1086825"/>
            <a:ext cx="6419850" cy="5492750"/>
          </a:xfrm>
          <a:prstGeom prst="rect">
            <a:avLst/>
          </a:prstGeom>
          <a:noFill/>
        </p:spPr>
      </p:pic>
      <p:sp>
        <p:nvSpPr>
          <p:cNvPr id="2" name="Title 1"/>
          <p:cNvSpPr>
            <a:spLocks noGrp="1"/>
          </p:cNvSpPr>
          <p:nvPr>
            <p:ph type="title"/>
          </p:nvPr>
        </p:nvSpPr>
        <p:spPr/>
        <p:txBody>
          <a:bodyPr/>
          <a:lstStyle/>
          <a:p>
            <a:r>
              <a:rPr lang="en-US" dirty="0"/>
              <a:t>Comparison</a:t>
            </a:r>
          </a:p>
        </p:txBody>
      </p:sp>
      <p:sp>
        <p:nvSpPr>
          <p:cNvPr id="4" name="Slide Number Placeholder 3"/>
          <p:cNvSpPr>
            <a:spLocks noGrp="1"/>
          </p:cNvSpPr>
          <p:nvPr>
            <p:ph type="sldNum" sz="quarter" idx="12"/>
          </p:nvPr>
        </p:nvSpPr>
        <p:spPr/>
        <p:txBody>
          <a:bodyPr/>
          <a:lstStyle/>
          <a:p>
            <a:fld id="{2C28197D-2ACD-42B7-BE08-24663ADBB220}" type="slidenum">
              <a:rPr lang="en-US" smtClean="0"/>
              <a:t>17</a:t>
            </a:fld>
            <a:endParaRPr lang="en-US"/>
          </a:p>
        </p:txBody>
      </p:sp>
      <p:sp>
        <p:nvSpPr>
          <p:cNvPr id="16" name="Rectangle 15"/>
          <p:cNvSpPr/>
          <p:nvPr/>
        </p:nvSpPr>
        <p:spPr>
          <a:xfrm>
            <a:off x="5535665" y="5045413"/>
            <a:ext cx="841375" cy="955337"/>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531718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xit" presetSubtype="0" fill="hold" grpId="1" nodeType="withEffect">
                                  <p:stCondLst>
                                    <p:cond delay="0"/>
                                  </p:stCondLst>
                                  <p:childTnLst>
                                    <p:animEffect transition="out" filter="fade">
                                      <p:cBhvr>
                                        <p:cTn id="9" dur="500"/>
                                        <p:tgtEl>
                                          <p:spTgt spid="16"/>
                                        </p:tgtEl>
                                      </p:cBhvr>
                                    </p:animEffect>
                                    <p:set>
                                      <p:cBhvr>
                                        <p:cTn id="10"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6"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Applications</a:t>
            </a:r>
          </a:p>
        </p:txBody>
      </p:sp>
      <p:sp>
        <p:nvSpPr>
          <p:cNvPr id="17" name="Slide Number Placeholder 16"/>
          <p:cNvSpPr>
            <a:spLocks noGrp="1"/>
          </p:cNvSpPr>
          <p:nvPr>
            <p:ph type="sldNum" sz="quarter" idx="12"/>
          </p:nvPr>
        </p:nvSpPr>
        <p:spPr/>
        <p:txBody>
          <a:bodyPr/>
          <a:lstStyle/>
          <a:p>
            <a:fld id="{2C28197D-2ACD-42B7-BE08-24663ADBB220}" type="slidenum">
              <a:rPr lang="en-US" smtClean="0"/>
              <a:t>18</a:t>
            </a:fld>
            <a:endParaRPr lang="en-US" dirty="0"/>
          </a:p>
        </p:txBody>
      </p:sp>
      <p:sp>
        <p:nvSpPr>
          <p:cNvPr id="10" name="Content Placeholder 1"/>
          <p:cNvSpPr txBox="1">
            <a:spLocks/>
          </p:cNvSpPr>
          <p:nvPr/>
        </p:nvSpPr>
        <p:spPr>
          <a:xfrm>
            <a:off x="5428342" y="1521684"/>
            <a:ext cx="3534503" cy="4834667"/>
          </a:xfrm>
          <a:prstGeom prst="rect">
            <a:avLst/>
          </a:prstGeom>
        </p:spPr>
        <p:txBody>
          <a:bodyPr vert="horz" lIns="68580" tIns="34290" rIns="68580" bIns="34290" rtlCol="0">
            <a:normAutofit fontScale="92500" lnSpcReduction="10000"/>
          </a:bodyPr>
          <a:lst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Myriad Pro" panose="020B0503030403020204" pitchFamily="34" charset="0"/>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yriad Pro" panose="020B0503030403020204" pitchFamily="34" charset="0"/>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yriad Pro" panose="020B0503030403020204" pitchFamily="34" charset="0"/>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yriad Pro" panose="020B0503030403020204" pitchFamily="34" charset="0"/>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yriad Pro" panose="020B05030304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200" dirty="0">
                <a:latin typeface="+mn-lt"/>
              </a:rPr>
              <a:t>Drilling Efficiently</a:t>
            </a:r>
          </a:p>
          <a:p>
            <a:pPr lvl="1"/>
            <a:r>
              <a:rPr lang="en-US" sz="1800" dirty="0">
                <a:latin typeface="+mn-lt"/>
              </a:rPr>
              <a:t>ROP</a:t>
            </a:r>
          </a:p>
          <a:p>
            <a:pPr lvl="1"/>
            <a:r>
              <a:rPr lang="en-US" sz="1800" dirty="0">
                <a:latin typeface="+mn-lt"/>
              </a:rPr>
              <a:t>AZI and INC drift</a:t>
            </a:r>
          </a:p>
          <a:p>
            <a:r>
              <a:rPr lang="en-US" sz="2000" dirty="0"/>
              <a:t>Fracture Closure</a:t>
            </a:r>
          </a:p>
          <a:p>
            <a:pPr lvl="1"/>
            <a:r>
              <a:rPr lang="en-US" sz="1800" dirty="0"/>
              <a:t>Self arresting (breccia)</a:t>
            </a:r>
          </a:p>
          <a:p>
            <a:pPr lvl="1"/>
            <a:r>
              <a:rPr lang="en-US" sz="1800" dirty="0"/>
              <a:t>Proppant embedment</a:t>
            </a:r>
          </a:p>
          <a:p>
            <a:r>
              <a:rPr lang="en-US" sz="2000" dirty="0"/>
              <a:t>Wellbore stability</a:t>
            </a:r>
          </a:p>
          <a:p>
            <a:pPr lvl="1"/>
            <a:r>
              <a:rPr lang="en-US" sz="1800" dirty="0"/>
              <a:t>Casing shear</a:t>
            </a:r>
          </a:p>
          <a:p>
            <a:pPr lvl="1"/>
            <a:r>
              <a:rPr lang="en-US" sz="1800" dirty="0"/>
              <a:t>Borehole collapse</a:t>
            </a:r>
          </a:p>
          <a:p>
            <a:r>
              <a:rPr lang="en-US" sz="2000" dirty="0" err="1">
                <a:latin typeface="+mn-lt"/>
              </a:rPr>
              <a:t>Fracturability</a:t>
            </a:r>
            <a:r>
              <a:rPr lang="en-US" sz="2000" dirty="0">
                <a:latin typeface="+mn-lt"/>
              </a:rPr>
              <a:t> or </a:t>
            </a:r>
            <a:r>
              <a:rPr lang="en-US" sz="2000" dirty="0" err="1">
                <a:latin typeface="+mn-lt"/>
              </a:rPr>
              <a:t>Frac</a:t>
            </a:r>
            <a:r>
              <a:rPr lang="en-US" sz="2000" dirty="0">
                <a:latin typeface="+mn-lt"/>
              </a:rPr>
              <a:t> Design</a:t>
            </a:r>
          </a:p>
          <a:p>
            <a:pPr lvl="1"/>
            <a:r>
              <a:rPr lang="en-US" sz="1800" dirty="0">
                <a:latin typeface="+mn-lt"/>
              </a:rPr>
              <a:t>Location and extent of induced or natural fractures</a:t>
            </a:r>
          </a:p>
          <a:p>
            <a:pPr lvl="1"/>
            <a:r>
              <a:rPr lang="en-US" sz="1800" dirty="0">
                <a:latin typeface="+mn-lt"/>
              </a:rPr>
              <a:t>Barriers to </a:t>
            </a:r>
          </a:p>
          <a:p>
            <a:r>
              <a:rPr lang="en-US" sz="2200" dirty="0">
                <a:latin typeface="+mn-lt"/>
              </a:rPr>
              <a:t>New Play Concepts</a:t>
            </a:r>
          </a:p>
          <a:p>
            <a:pPr lvl="1"/>
            <a:r>
              <a:rPr lang="en-US" sz="1800" dirty="0">
                <a:latin typeface="+mn-lt"/>
              </a:rPr>
              <a:t>Duel permeability targets</a:t>
            </a:r>
          </a:p>
        </p:txBody>
      </p:sp>
      <p:pic>
        <p:nvPicPr>
          <p:cNvPr id="2" name="Picture 1"/>
          <p:cNvPicPr>
            <a:picLocks noChangeAspect="1"/>
          </p:cNvPicPr>
          <p:nvPr/>
        </p:nvPicPr>
        <p:blipFill rotWithShape="1">
          <a:blip r:embed="rId3"/>
          <a:srcRect b="2414"/>
          <a:stretch/>
        </p:blipFill>
        <p:spPr>
          <a:xfrm>
            <a:off x="177901" y="1047231"/>
            <a:ext cx="5237842" cy="3321389"/>
          </a:xfrm>
          <a:prstGeom prst="rect">
            <a:avLst/>
          </a:prstGeom>
        </p:spPr>
      </p:pic>
      <p:pic>
        <p:nvPicPr>
          <p:cNvPr id="6" name="Picture 5">
            <a:extLst>
              <a:ext uri="{FF2B5EF4-FFF2-40B4-BE49-F238E27FC236}">
                <a16:creationId xmlns:a16="http://schemas.microsoft.com/office/drawing/2014/main" id="{05A0C4BD-391B-4E62-9F16-2B473B143EB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27207" y="4279484"/>
            <a:ext cx="3237857" cy="2428393"/>
          </a:xfrm>
          <a:prstGeom prst="rect">
            <a:avLst/>
          </a:prstGeom>
          <a:ln>
            <a:solidFill>
              <a:schemeClr val="tx1"/>
            </a:solidFill>
          </a:ln>
        </p:spPr>
      </p:pic>
    </p:spTree>
    <p:extLst>
      <p:ext uri="{BB962C8B-B14F-4D97-AF65-F5344CB8AC3E}">
        <p14:creationId xmlns:p14="http://schemas.microsoft.com/office/powerpoint/2010/main" val="14328413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Picture 47"/>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0499" y="1066800"/>
            <a:ext cx="8516405" cy="2695575"/>
          </a:xfrm>
          <a:prstGeom prst="rect">
            <a:avLst/>
          </a:prstGeom>
          <a:noFill/>
          <a:ln>
            <a:solidFill>
              <a:schemeClr val="tx1"/>
            </a:solidFill>
          </a:ln>
        </p:spPr>
      </p:pic>
      <p:sp>
        <p:nvSpPr>
          <p:cNvPr id="2" name="Title 1"/>
          <p:cNvSpPr>
            <a:spLocks noGrp="1"/>
          </p:cNvSpPr>
          <p:nvPr>
            <p:ph type="title"/>
          </p:nvPr>
        </p:nvSpPr>
        <p:spPr/>
        <p:txBody>
          <a:bodyPr/>
          <a:lstStyle/>
          <a:p>
            <a:r>
              <a:rPr lang="en-US" dirty="0"/>
              <a:t>Implications - Failure Criteria</a:t>
            </a:r>
          </a:p>
        </p:txBody>
      </p:sp>
      <p:sp>
        <p:nvSpPr>
          <p:cNvPr id="4" name="Slide Number Placeholder 3"/>
          <p:cNvSpPr>
            <a:spLocks noGrp="1"/>
          </p:cNvSpPr>
          <p:nvPr>
            <p:ph type="sldNum" sz="quarter" idx="12"/>
          </p:nvPr>
        </p:nvSpPr>
        <p:spPr/>
        <p:txBody>
          <a:bodyPr/>
          <a:lstStyle/>
          <a:p>
            <a:fld id="{2C28197D-2ACD-42B7-BE08-24663ADBB220}" type="slidenum">
              <a:rPr lang="en-US" smtClean="0"/>
              <a:t>19</a:t>
            </a:fld>
            <a:endParaRPr lang="en-US"/>
          </a:p>
        </p:txBody>
      </p:sp>
      <p:cxnSp>
        <p:nvCxnSpPr>
          <p:cNvPr id="43" name="Straight Connector 42"/>
          <p:cNvCxnSpPr/>
          <p:nvPr/>
        </p:nvCxnSpPr>
        <p:spPr>
          <a:xfrm flipH="1">
            <a:off x="2354893" y="2338388"/>
            <a:ext cx="1653436" cy="171354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6313117" y="2338388"/>
            <a:ext cx="1529132" cy="171354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49" name="Rectangle 48"/>
          <p:cNvSpPr/>
          <p:nvPr/>
        </p:nvSpPr>
        <p:spPr>
          <a:xfrm>
            <a:off x="4008328" y="2338388"/>
            <a:ext cx="2304789" cy="830697"/>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9" name="Picture 58"/>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2354893" y="4076331"/>
            <a:ext cx="5487356" cy="2163178"/>
          </a:xfrm>
          <a:prstGeom prst="rect">
            <a:avLst/>
          </a:prstGeom>
          <a:ln w="38100">
            <a:solidFill>
              <a:srgbClr val="FF0000"/>
            </a:solidFill>
          </a:ln>
        </p:spPr>
      </p:pic>
      <p:grpSp>
        <p:nvGrpSpPr>
          <p:cNvPr id="5" name="Group 4">
            <a:extLst>
              <a:ext uri="{FF2B5EF4-FFF2-40B4-BE49-F238E27FC236}">
                <a16:creationId xmlns:a16="http://schemas.microsoft.com/office/drawing/2014/main" id="{6312A733-C052-0240-8818-65786E424777}"/>
              </a:ext>
            </a:extLst>
          </p:cNvPr>
          <p:cNvGrpSpPr/>
          <p:nvPr/>
        </p:nvGrpSpPr>
        <p:grpSpPr>
          <a:xfrm>
            <a:off x="4107656" y="2400300"/>
            <a:ext cx="1384662" cy="561975"/>
            <a:chOff x="4107656" y="2400300"/>
            <a:chExt cx="1384662" cy="561975"/>
          </a:xfrm>
        </p:grpSpPr>
        <p:grpSp>
          <p:nvGrpSpPr>
            <p:cNvPr id="40" name="Group 39"/>
            <p:cNvGrpSpPr/>
            <p:nvPr/>
          </p:nvGrpSpPr>
          <p:grpSpPr>
            <a:xfrm>
              <a:off x="4107656" y="2400300"/>
              <a:ext cx="1384662" cy="561975"/>
              <a:chOff x="4107656" y="2400300"/>
              <a:chExt cx="1384662" cy="561975"/>
            </a:xfrm>
          </p:grpSpPr>
          <p:sp>
            <p:nvSpPr>
              <p:cNvPr id="8" name="Freeform 7"/>
              <p:cNvSpPr/>
              <p:nvPr/>
            </p:nvSpPr>
            <p:spPr>
              <a:xfrm>
                <a:off x="4773227" y="2707689"/>
                <a:ext cx="719091" cy="100614"/>
              </a:xfrm>
              <a:custGeom>
                <a:avLst/>
                <a:gdLst>
                  <a:gd name="connsiteX0" fmla="*/ 719091 w 719091"/>
                  <a:gd name="connsiteY0" fmla="*/ 26633 h 100614"/>
                  <a:gd name="connsiteX1" fmla="*/ 689499 w 719091"/>
                  <a:gd name="connsiteY1" fmla="*/ 23674 h 100614"/>
                  <a:gd name="connsiteX2" fmla="*/ 662866 w 719091"/>
                  <a:gd name="connsiteY2" fmla="*/ 14796 h 100614"/>
                  <a:gd name="connsiteX3" fmla="*/ 642152 w 719091"/>
                  <a:gd name="connsiteY3" fmla="*/ 8878 h 100614"/>
                  <a:gd name="connsiteX4" fmla="*/ 612559 w 719091"/>
                  <a:gd name="connsiteY4" fmla="*/ 0 h 100614"/>
                  <a:gd name="connsiteX5" fmla="*/ 574090 w 719091"/>
                  <a:gd name="connsiteY5" fmla="*/ 2960 h 100614"/>
                  <a:gd name="connsiteX6" fmla="*/ 556334 w 719091"/>
                  <a:gd name="connsiteY6" fmla="*/ 8878 h 100614"/>
                  <a:gd name="connsiteX7" fmla="*/ 547456 w 719091"/>
                  <a:gd name="connsiteY7" fmla="*/ 11837 h 100614"/>
                  <a:gd name="connsiteX8" fmla="*/ 538579 w 719091"/>
                  <a:gd name="connsiteY8" fmla="*/ 17756 h 100614"/>
                  <a:gd name="connsiteX9" fmla="*/ 520823 w 719091"/>
                  <a:gd name="connsiteY9" fmla="*/ 23674 h 100614"/>
                  <a:gd name="connsiteX10" fmla="*/ 511946 w 719091"/>
                  <a:gd name="connsiteY10" fmla="*/ 29593 h 100614"/>
                  <a:gd name="connsiteX11" fmla="*/ 503068 w 719091"/>
                  <a:gd name="connsiteY11" fmla="*/ 32552 h 100614"/>
                  <a:gd name="connsiteX12" fmla="*/ 461639 w 719091"/>
                  <a:gd name="connsiteY12" fmla="*/ 38470 h 100614"/>
                  <a:gd name="connsiteX13" fmla="*/ 443884 w 719091"/>
                  <a:gd name="connsiteY13" fmla="*/ 41429 h 100614"/>
                  <a:gd name="connsiteX14" fmla="*/ 414291 w 719091"/>
                  <a:gd name="connsiteY14" fmla="*/ 44389 h 100614"/>
                  <a:gd name="connsiteX15" fmla="*/ 378781 w 719091"/>
                  <a:gd name="connsiteY15" fmla="*/ 50307 h 100614"/>
                  <a:gd name="connsiteX16" fmla="*/ 361025 w 719091"/>
                  <a:gd name="connsiteY16" fmla="*/ 56226 h 100614"/>
                  <a:gd name="connsiteX17" fmla="*/ 304800 w 719091"/>
                  <a:gd name="connsiteY17" fmla="*/ 59185 h 100614"/>
                  <a:gd name="connsiteX18" fmla="*/ 287045 w 719091"/>
                  <a:gd name="connsiteY18" fmla="*/ 62144 h 100614"/>
                  <a:gd name="connsiteX19" fmla="*/ 278167 w 719091"/>
                  <a:gd name="connsiteY19" fmla="*/ 65103 h 100614"/>
                  <a:gd name="connsiteX20" fmla="*/ 248575 w 719091"/>
                  <a:gd name="connsiteY20" fmla="*/ 68062 h 100614"/>
                  <a:gd name="connsiteX21" fmla="*/ 239697 w 719091"/>
                  <a:gd name="connsiteY21" fmla="*/ 71022 h 100614"/>
                  <a:gd name="connsiteX22" fmla="*/ 198268 w 719091"/>
                  <a:gd name="connsiteY22" fmla="*/ 76940 h 100614"/>
                  <a:gd name="connsiteX23" fmla="*/ 180513 w 719091"/>
                  <a:gd name="connsiteY23" fmla="*/ 82859 h 100614"/>
                  <a:gd name="connsiteX24" fmla="*/ 156839 w 719091"/>
                  <a:gd name="connsiteY24" fmla="*/ 88777 h 100614"/>
                  <a:gd name="connsiteX25" fmla="*/ 139084 w 719091"/>
                  <a:gd name="connsiteY25" fmla="*/ 94695 h 100614"/>
                  <a:gd name="connsiteX26" fmla="*/ 115410 w 719091"/>
                  <a:gd name="connsiteY26" fmla="*/ 100614 h 100614"/>
                  <a:gd name="connsiteX27" fmla="*/ 14796 w 719091"/>
                  <a:gd name="connsiteY27" fmla="*/ 97655 h 100614"/>
                  <a:gd name="connsiteX28" fmla="*/ 8878 w 719091"/>
                  <a:gd name="connsiteY28" fmla="*/ 91736 h 100614"/>
                  <a:gd name="connsiteX29" fmla="*/ 0 w 719091"/>
                  <a:gd name="connsiteY29" fmla="*/ 88777 h 100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19091" h="100614">
                    <a:moveTo>
                      <a:pt x="719091" y="26633"/>
                    </a:moveTo>
                    <a:cubicBezTo>
                      <a:pt x="709227" y="25647"/>
                      <a:pt x="699242" y="25501"/>
                      <a:pt x="689499" y="23674"/>
                    </a:cubicBezTo>
                    <a:cubicBezTo>
                      <a:pt x="689483" y="23671"/>
                      <a:pt x="667312" y="16278"/>
                      <a:pt x="662866" y="14796"/>
                    </a:cubicBezTo>
                    <a:cubicBezTo>
                      <a:pt x="633085" y="4868"/>
                      <a:pt x="679241" y="20004"/>
                      <a:pt x="642152" y="8878"/>
                    </a:cubicBezTo>
                    <a:cubicBezTo>
                      <a:pt x="606104" y="-1935"/>
                      <a:pt x="639858" y="6826"/>
                      <a:pt x="612559" y="0"/>
                    </a:cubicBezTo>
                    <a:cubicBezTo>
                      <a:pt x="599736" y="987"/>
                      <a:pt x="586794" y="954"/>
                      <a:pt x="574090" y="2960"/>
                    </a:cubicBezTo>
                    <a:cubicBezTo>
                      <a:pt x="567928" y="3933"/>
                      <a:pt x="562253" y="6905"/>
                      <a:pt x="556334" y="8878"/>
                    </a:cubicBezTo>
                    <a:lnTo>
                      <a:pt x="547456" y="11837"/>
                    </a:lnTo>
                    <a:cubicBezTo>
                      <a:pt x="544497" y="13810"/>
                      <a:pt x="541829" y="16312"/>
                      <a:pt x="538579" y="17756"/>
                    </a:cubicBezTo>
                    <a:cubicBezTo>
                      <a:pt x="532878" y="20290"/>
                      <a:pt x="520823" y="23674"/>
                      <a:pt x="520823" y="23674"/>
                    </a:cubicBezTo>
                    <a:cubicBezTo>
                      <a:pt x="517864" y="25647"/>
                      <a:pt x="515127" y="28002"/>
                      <a:pt x="511946" y="29593"/>
                    </a:cubicBezTo>
                    <a:cubicBezTo>
                      <a:pt x="509156" y="30988"/>
                      <a:pt x="506067" y="31695"/>
                      <a:pt x="503068" y="32552"/>
                    </a:cubicBezTo>
                    <a:cubicBezTo>
                      <a:pt x="484234" y="37933"/>
                      <a:pt x="488891" y="35064"/>
                      <a:pt x="461639" y="38470"/>
                    </a:cubicBezTo>
                    <a:cubicBezTo>
                      <a:pt x="455685" y="39214"/>
                      <a:pt x="449838" y="40685"/>
                      <a:pt x="443884" y="41429"/>
                    </a:cubicBezTo>
                    <a:cubicBezTo>
                      <a:pt x="434047" y="42659"/>
                      <a:pt x="424155" y="43402"/>
                      <a:pt x="414291" y="44389"/>
                    </a:cubicBezTo>
                    <a:cubicBezTo>
                      <a:pt x="390017" y="52480"/>
                      <a:pt x="428340" y="40395"/>
                      <a:pt x="378781" y="50307"/>
                    </a:cubicBezTo>
                    <a:cubicBezTo>
                      <a:pt x="372663" y="51531"/>
                      <a:pt x="366944" y="54253"/>
                      <a:pt x="361025" y="56226"/>
                    </a:cubicBezTo>
                    <a:cubicBezTo>
                      <a:pt x="343221" y="62161"/>
                      <a:pt x="323542" y="58199"/>
                      <a:pt x="304800" y="59185"/>
                    </a:cubicBezTo>
                    <a:cubicBezTo>
                      <a:pt x="298882" y="60171"/>
                      <a:pt x="292902" y="60843"/>
                      <a:pt x="287045" y="62144"/>
                    </a:cubicBezTo>
                    <a:cubicBezTo>
                      <a:pt x="284000" y="62821"/>
                      <a:pt x="281250" y="64629"/>
                      <a:pt x="278167" y="65103"/>
                    </a:cubicBezTo>
                    <a:cubicBezTo>
                      <a:pt x="268369" y="66610"/>
                      <a:pt x="258439" y="67076"/>
                      <a:pt x="248575" y="68062"/>
                    </a:cubicBezTo>
                    <a:cubicBezTo>
                      <a:pt x="245616" y="69049"/>
                      <a:pt x="242766" y="70464"/>
                      <a:pt x="239697" y="71022"/>
                    </a:cubicBezTo>
                    <a:cubicBezTo>
                      <a:pt x="226852" y="73358"/>
                      <a:pt x="211206" y="73705"/>
                      <a:pt x="198268" y="76940"/>
                    </a:cubicBezTo>
                    <a:cubicBezTo>
                      <a:pt x="192216" y="78453"/>
                      <a:pt x="186565" y="81346"/>
                      <a:pt x="180513" y="82859"/>
                    </a:cubicBezTo>
                    <a:cubicBezTo>
                      <a:pt x="172622" y="84832"/>
                      <a:pt x="164556" y="86205"/>
                      <a:pt x="156839" y="88777"/>
                    </a:cubicBezTo>
                    <a:cubicBezTo>
                      <a:pt x="150921" y="90750"/>
                      <a:pt x="145201" y="93471"/>
                      <a:pt x="139084" y="94695"/>
                    </a:cubicBezTo>
                    <a:cubicBezTo>
                      <a:pt x="121229" y="98267"/>
                      <a:pt x="129060" y="96065"/>
                      <a:pt x="115410" y="100614"/>
                    </a:cubicBezTo>
                    <a:cubicBezTo>
                      <a:pt x="81872" y="99628"/>
                      <a:pt x="48233" y="100441"/>
                      <a:pt x="14796" y="97655"/>
                    </a:cubicBezTo>
                    <a:cubicBezTo>
                      <a:pt x="12016" y="97423"/>
                      <a:pt x="11270" y="93171"/>
                      <a:pt x="8878" y="91736"/>
                    </a:cubicBezTo>
                    <a:cubicBezTo>
                      <a:pt x="6203" y="90131"/>
                      <a:pt x="0" y="88777"/>
                      <a:pt x="0" y="88777"/>
                    </a:cubicBezTo>
                  </a:path>
                </a:pathLst>
              </a:custGeom>
              <a:noFill/>
              <a:ln w="12700">
                <a:solidFill>
                  <a:srgbClr val="5EB3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8"/>
              <p:cNvSpPr/>
              <p:nvPr/>
            </p:nvSpPr>
            <p:spPr>
              <a:xfrm>
                <a:off x="4848225" y="2532920"/>
                <a:ext cx="161925" cy="15018"/>
              </a:xfrm>
              <a:custGeom>
                <a:avLst/>
                <a:gdLst>
                  <a:gd name="connsiteX0" fmla="*/ 0 w 161925"/>
                  <a:gd name="connsiteY0" fmla="*/ 15018 h 15018"/>
                  <a:gd name="connsiteX1" fmla="*/ 104775 w 161925"/>
                  <a:gd name="connsiteY1" fmla="*/ 12636 h 15018"/>
                  <a:gd name="connsiteX2" fmla="*/ 126206 w 161925"/>
                  <a:gd name="connsiteY2" fmla="*/ 7874 h 15018"/>
                  <a:gd name="connsiteX3" fmla="*/ 140494 w 161925"/>
                  <a:gd name="connsiteY3" fmla="*/ 5493 h 15018"/>
                  <a:gd name="connsiteX4" fmla="*/ 154781 w 161925"/>
                  <a:gd name="connsiteY4" fmla="*/ 730 h 15018"/>
                  <a:gd name="connsiteX5" fmla="*/ 161925 w 161925"/>
                  <a:gd name="connsiteY5" fmla="*/ 5493 h 15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1925" h="15018">
                    <a:moveTo>
                      <a:pt x="0" y="15018"/>
                    </a:moveTo>
                    <a:lnTo>
                      <a:pt x="104775" y="12636"/>
                    </a:lnTo>
                    <a:cubicBezTo>
                      <a:pt x="110000" y="12423"/>
                      <a:pt x="120752" y="8965"/>
                      <a:pt x="126206" y="7874"/>
                    </a:cubicBezTo>
                    <a:cubicBezTo>
                      <a:pt x="130941" y="6927"/>
                      <a:pt x="135731" y="6287"/>
                      <a:pt x="140494" y="5493"/>
                    </a:cubicBezTo>
                    <a:cubicBezTo>
                      <a:pt x="145256" y="3905"/>
                      <a:pt x="150604" y="-2055"/>
                      <a:pt x="154781" y="730"/>
                    </a:cubicBezTo>
                    <a:lnTo>
                      <a:pt x="161925" y="5493"/>
                    </a:lnTo>
                  </a:path>
                </a:pathLst>
              </a:custGeom>
              <a:noFill/>
              <a:ln w="12700">
                <a:solidFill>
                  <a:srgbClr val="5EB3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10"/>
              <p:cNvSpPr/>
              <p:nvPr/>
            </p:nvSpPr>
            <p:spPr>
              <a:xfrm>
                <a:off x="4364831" y="2740819"/>
                <a:ext cx="150019" cy="3125"/>
              </a:xfrm>
              <a:custGeom>
                <a:avLst/>
                <a:gdLst>
                  <a:gd name="connsiteX0" fmla="*/ 0 w 150019"/>
                  <a:gd name="connsiteY0" fmla="*/ 0 h 3125"/>
                  <a:gd name="connsiteX1" fmla="*/ 150019 w 150019"/>
                  <a:gd name="connsiteY1" fmla="*/ 2381 h 3125"/>
                </a:gdLst>
                <a:ahLst/>
                <a:cxnLst>
                  <a:cxn ang="0">
                    <a:pos x="connsiteX0" y="connsiteY0"/>
                  </a:cxn>
                  <a:cxn ang="0">
                    <a:pos x="connsiteX1" y="connsiteY1"/>
                  </a:cxn>
                </a:cxnLst>
                <a:rect l="l" t="t" r="r" b="b"/>
                <a:pathLst>
                  <a:path w="150019" h="3125">
                    <a:moveTo>
                      <a:pt x="0" y="0"/>
                    </a:moveTo>
                    <a:cubicBezTo>
                      <a:pt x="72133" y="5152"/>
                      <a:pt x="22197" y="2381"/>
                      <a:pt x="150019" y="2381"/>
                    </a:cubicBezTo>
                  </a:path>
                </a:pathLst>
              </a:custGeom>
              <a:noFill/>
              <a:ln w="12700">
                <a:solidFill>
                  <a:srgbClr val="5EB3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14"/>
              <p:cNvSpPr/>
              <p:nvPr/>
            </p:nvSpPr>
            <p:spPr>
              <a:xfrm>
                <a:off x="4598194" y="2740819"/>
                <a:ext cx="183356" cy="59531"/>
              </a:xfrm>
              <a:custGeom>
                <a:avLst/>
                <a:gdLst>
                  <a:gd name="connsiteX0" fmla="*/ 0 w 159544"/>
                  <a:gd name="connsiteY0" fmla="*/ 11906 h 23933"/>
                  <a:gd name="connsiteX1" fmla="*/ 42863 w 159544"/>
                  <a:gd name="connsiteY1" fmla="*/ 4762 h 23933"/>
                  <a:gd name="connsiteX2" fmla="*/ 54769 w 159544"/>
                  <a:gd name="connsiteY2" fmla="*/ 2381 h 23933"/>
                  <a:gd name="connsiteX3" fmla="*/ 76200 w 159544"/>
                  <a:gd name="connsiteY3" fmla="*/ 0 h 23933"/>
                  <a:gd name="connsiteX4" fmla="*/ 109538 w 159544"/>
                  <a:gd name="connsiteY4" fmla="*/ 4762 h 23933"/>
                  <a:gd name="connsiteX5" fmla="*/ 116681 w 159544"/>
                  <a:gd name="connsiteY5" fmla="*/ 7144 h 23933"/>
                  <a:gd name="connsiteX6" fmla="*/ 123825 w 159544"/>
                  <a:gd name="connsiteY6" fmla="*/ 11906 h 23933"/>
                  <a:gd name="connsiteX7" fmla="*/ 138113 w 159544"/>
                  <a:gd name="connsiteY7" fmla="*/ 16669 h 23933"/>
                  <a:gd name="connsiteX8" fmla="*/ 145256 w 159544"/>
                  <a:gd name="connsiteY8" fmla="*/ 19050 h 23933"/>
                  <a:gd name="connsiteX9" fmla="*/ 159544 w 159544"/>
                  <a:gd name="connsiteY9" fmla="*/ 23812 h 23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9544" h="23933">
                    <a:moveTo>
                      <a:pt x="0" y="11906"/>
                    </a:moveTo>
                    <a:cubicBezTo>
                      <a:pt x="51502" y="1607"/>
                      <a:pt x="-1148" y="11534"/>
                      <a:pt x="42863" y="4762"/>
                    </a:cubicBezTo>
                    <a:cubicBezTo>
                      <a:pt x="46863" y="4147"/>
                      <a:pt x="50762" y="2953"/>
                      <a:pt x="54769" y="2381"/>
                    </a:cubicBezTo>
                    <a:cubicBezTo>
                      <a:pt x="61884" y="1365"/>
                      <a:pt x="69056" y="794"/>
                      <a:pt x="76200" y="0"/>
                    </a:cubicBezTo>
                    <a:cubicBezTo>
                      <a:pt x="95164" y="1896"/>
                      <a:pt x="95599" y="779"/>
                      <a:pt x="109538" y="4762"/>
                    </a:cubicBezTo>
                    <a:cubicBezTo>
                      <a:pt x="111951" y="5452"/>
                      <a:pt x="114436" y="6021"/>
                      <a:pt x="116681" y="7144"/>
                    </a:cubicBezTo>
                    <a:cubicBezTo>
                      <a:pt x="119241" y="8424"/>
                      <a:pt x="121210" y="10744"/>
                      <a:pt x="123825" y="11906"/>
                    </a:cubicBezTo>
                    <a:cubicBezTo>
                      <a:pt x="128413" y="13945"/>
                      <a:pt x="133350" y="15081"/>
                      <a:pt x="138113" y="16669"/>
                    </a:cubicBezTo>
                    <a:cubicBezTo>
                      <a:pt x="140494" y="17463"/>
                      <a:pt x="143168" y="17658"/>
                      <a:pt x="145256" y="19050"/>
                    </a:cubicBezTo>
                    <a:cubicBezTo>
                      <a:pt x="154381" y="25133"/>
                      <a:pt x="149538" y="23812"/>
                      <a:pt x="159544" y="23812"/>
                    </a:cubicBezTo>
                  </a:path>
                </a:pathLst>
              </a:custGeom>
              <a:noFill/>
              <a:ln w="12700">
                <a:solidFill>
                  <a:srgbClr val="5EB3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15"/>
              <p:cNvSpPr/>
              <p:nvPr/>
            </p:nvSpPr>
            <p:spPr>
              <a:xfrm>
                <a:off x="4938713" y="2833688"/>
                <a:ext cx="121443" cy="19050"/>
              </a:xfrm>
              <a:custGeom>
                <a:avLst/>
                <a:gdLst>
                  <a:gd name="connsiteX0" fmla="*/ 0 w 121443"/>
                  <a:gd name="connsiteY0" fmla="*/ 0 h 19050"/>
                  <a:gd name="connsiteX1" fmla="*/ 40481 w 121443"/>
                  <a:gd name="connsiteY1" fmla="*/ 4762 h 19050"/>
                  <a:gd name="connsiteX2" fmla="*/ 52387 w 121443"/>
                  <a:gd name="connsiteY2" fmla="*/ 9525 h 19050"/>
                  <a:gd name="connsiteX3" fmla="*/ 64293 w 121443"/>
                  <a:gd name="connsiteY3" fmla="*/ 11906 h 19050"/>
                  <a:gd name="connsiteX4" fmla="*/ 71437 w 121443"/>
                  <a:gd name="connsiteY4" fmla="*/ 14287 h 19050"/>
                  <a:gd name="connsiteX5" fmla="*/ 92868 w 121443"/>
                  <a:gd name="connsiteY5" fmla="*/ 19050 h 19050"/>
                  <a:gd name="connsiteX6" fmla="*/ 121443 w 121443"/>
                  <a:gd name="connsiteY6" fmla="*/ 14287 h 1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443" h="19050">
                    <a:moveTo>
                      <a:pt x="0" y="0"/>
                    </a:moveTo>
                    <a:cubicBezTo>
                      <a:pt x="9410" y="784"/>
                      <a:pt x="29026" y="1325"/>
                      <a:pt x="40481" y="4762"/>
                    </a:cubicBezTo>
                    <a:cubicBezTo>
                      <a:pt x="44575" y="5990"/>
                      <a:pt x="48293" y="8297"/>
                      <a:pt x="52387" y="9525"/>
                    </a:cubicBezTo>
                    <a:cubicBezTo>
                      <a:pt x="56264" y="10688"/>
                      <a:pt x="60367" y="10924"/>
                      <a:pt x="64293" y="11906"/>
                    </a:cubicBezTo>
                    <a:cubicBezTo>
                      <a:pt x="66728" y="12515"/>
                      <a:pt x="69023" y="13597"/>
                      <a:pt x="71437" y="14287"/>
                    </a:cubicBezTo>
                    <a:cubicBezTo>
                      <a:pt x="79278" y="16527"/>
                      <a:pt x="84691" y="17414"/>
                      <a:pt x="92868" y="19050"/>
                    </a:cubicBezTo>
                    <a:cubicBezTo>
                      <a:pt x="118447" y="16491"/>
                      <a:pt x="109546" y="20236"/>
                      <a:pt x="121443" y="14287"/>
                    </a:cubicBezTo>
                  </a:path>
                </a:pathLst>
              </a:custGeom>
              <a:noFill/>
              <a:ln w="12700">
                <a:solidFill>
                  <a:srgbClr val="5EB3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16"/>
              <p:cNvSpPr/>
              <p:nvPr/>
            </p:nvSpPr>
            <p:spPr>
              <a:xfrm>
                <a:off x="4876800" y="2562225"/>
                <a:ext cx="214313" cy="28575"/>
              </a:xfrm>
              <a:custGeom>
                <a:avLst/>
                <a:gdLst>
                  <a:gd name="connsiteX0" fmla="*/ 214313 w 214313"/>
                  <a:gd name="connsiteY0" fmla="*/ 11906 h 28575"/>
                  <a:gd name="connsiteX1" fmla="*/ 140494 w 214313"/>
                  <a:gd name="connsiteY1" fmla="*/ 7144 h 28575"/>
                  <a:gd name="connsiteX2" fmla="*/ 119063 w 214313"/>
                  <a:gd name="connsiteY2" fmla="*/ 4763 h 28575"/>
                  <a:gd name="connsiteX3" fmla="*/ 90488 w 214313"/>
                  <a:gd name="connsiteY3" fmla="*/ 0 h 28575"/>
                  <a:gd name="connsiteX4" fmla="*/ 50006 w 214313"/>
                  <a:gd name="connsiteY4" fmla="*/ 2381 h 28575"/>
                  <a:gd name="connsiteX5" fmla="*/ 40481 w 214313"/>
                  <a:gd name="connsiteY5" fmla="*/ 4763 h 28575"/>
                  <a:gd name="connsiteX6" fmla="*/ 26194 w 214313"/>
                  <a:gd name="connsiteY6" fmla="*/ 9525 h 28575"/>
                  <a:gd name="connsiteX7" fmla="*/ 11906 w 214313"/>
                  <a:gd name="connsiteY7" fmla="*/ 19050 h 28575"/>
                  <a:gd name="connsiteX8" fmla="*/ 7144 w 214313"/>
                  <a:gd name="connsiteY8" fmla="*/ 26194 h 28575"/>
                  <a:gd name="connsiteX9" fmla="*/ 0 w 214313"/>
                  <a:gd name="connsiteY9" fmla="*/ 28575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4313" h="28575">
                    <a:moveTo>
                      <a:pt x="214313" y="11906"/>
                    </a:moveTo>
                    <a:cubicBezTo>
                      <a:pt x="145409" y="5643"/>
                      <a:pt x="245608" y="14393"/>
                      <a:pt x="140494" y="7144"/>
                    </a:cubicBezTo>
                    <a:cubicBezTo>
                      <a:pt x="133323" y="6650"/>
                      <a:pt x="126178" y="5780"/>
                      <a:pt x="119063" y="4763"/>
                    </a:cubicBezTo>
                    <a:cubicBezTo>
                      <a:pt x="109504" y="3397"/>
                      <a:pt x="90488" y="0"/>
                      <a:pt x="90488" y="0"/>
                    </a:cubicBezTo>
                    <a:cubicBezTo>
                      <a:pt x="76994" y="794"/>
                      <a:pt x="63462" y="1099"/>
                      <a:pt x="50006" y="2381"/>
                    </a:cubicBezTo>
                    <a:cubicBezTo>
                      <a:pt x="46748" y="2691"/>
                      <a:pt x="43616" y="3823"/>
                      <a:pt x="40481" y="4763"/>
                    </a:cubicBezTo>
                    <a:cubicBezTo>
                      <a:pt x="35673" y="6206"/>
                      <a:pt x="26194" y="9525"/>
                      <a:pt x="26194" y="9525"/>
                    </a:cubicBezTo>
                    <a:cubicBezTo>
                      <a:pt x="21431" y="12700"/>
                      <a:pt x="15081" y="14287"/>
                      <a:pt x="11906" y="19050"/>
                    </a:cubicBezTo>
                    <a:cubicBezTo>
                      <a:pt x="10319" y="21431"/>
                      <a:pt x="9379" y="24406"/>
                      <a:pt x="7144" y="26194"/>
                    </a:cubicBezTo>
                    <a:cubicBezTo>
                      <a:pt x="5184" y="27762"/>
                      <a:pt x="0" y="28575"/>
                      <a:pt x="0" y="28575"/>
                    </a:cubicBezTo>
                  </a:path>
                </a:pathLst>
              </a:custGeom>
              <a:noFill/>
              <a:ln w="12700">
                <a:solidFill>
                  <a:srgbClr val="5EB3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17"/>
              <p:cNvSpPr/>
              <p:nvPr/>
            </p:nvSpPr>
            <p:spPr>
              <a:xfrm>
                <a:off x="4550569" y="2442864"/>
                <a:ext cx="230981" cy="22786"/>
              </a:xfrm>
              <a:custGeom>
                <a:avLst/>
                <a:gdLst>
                  <a:gd name="connsiteX0" fmla="*/ 0 w 230981"/>
                  <a:gd name="connsiteY0" fmla="*/ 5061 h 22786"/>
                  <a:gd name="connsiteX1" fmla="*/ 76200 w 230981"/>
                  <a:gd name="connsiteY1" fmla="*/ 7442 h 22786"/>
                  <a:gd name="connsiteX2" fmla="*/ 83344 w 230981"/>
                  <a:gd name="connsiteY2" fmla="*/ 12205 h 22786"/>
                  <a:gd name="connsiteX3" fmla="*/ 90487 w 230981"/>
                  <a:gd name="connsiteY3" fmla="*/ 14586 h 22786"/>
                  <a:gd name="connsiteX4" fmla="*/ 97631 w 230981"/>
                  <a:gd name="connsiteY4" fmla="*/ 19349 h 22786"/>
                  <a:gd name="connsiteX5" fmla="*/ 150019 w 230981"/>
                  <a:gd name="connsiteY5" fmla="*/ 19349 h 22786"/>
                  <a:gd name="connsiteX6" fmla="*/ 166687 w 230981"/>
                  <a:gd name="connsiteY6" fmla="*/ 12205 h 22786"/>
                  <a:gd name="connsiteX7" fmla="*/ 183356 w 230981"/>
                  <a:gd name="connsiteY7" fmla="*/ 2680 h 22786"/>
                  <a:gd name="connsiteX8" fmla="*/ 190500 w 230981"/>
                  <a:gd name="connsiteY8" fmla="*/ 299 h 22786"/>
                  <a:gd name="connsiteX9" fmla="*/ 230981 w 230981"/>
                  <a:gd name="connsiteY9" fmla="*/ 299 h 22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0981" h="22786">
                    <a:moveTo>
                      <a:pt x="0" y="5061"/>
                    </a:moveTo>
                    <a:cubicBezTo>
                      <a:pt x="25400" y="5855"/>
                      <a:pt x="50880" y="5272"/>
                      <a:pt x="76200" y="7442"/>
                    </a:cubicBezTo>
                    <a:cubicBezTo>
                      <a:pt x="79052" y="7686"/>
                      <a:pt x="80784" y="10925"/>
                      <a:pt x="83344" y="12205"/>
                    </a:cubicBezTo>
                    <a:cubicBezTo>
                      <a:pt x="85589" y="13327"/>
                      <a:pt x="88106" y="13792"/>
                      <a:pt x="90487" y="14586"/>
                    </a:cubicBezTo>
                    <a:cubicBezTo>
                      <a:pt x="92868" y="16174"/>
                      <a:pt x="95071" y="18069"/>
                      <a:pt x="97631" y="19349"/>
                    </a:cubicBezTo>
                    <a:cubicBezTo>
                      <a:pt x="112625" y="26846"/>
                      <a:pt x="141240" y="19811"/>
                      <a:pt x="150019" y="19349"/>
                    </a:cubicBezTo>
                    <a:cubicBezTo>
                      <a:pt x="158030" y="16678"/>
                      <a:pt x="158452" y="16910"/>
                      <a:pt x="166687" y="12205"/>
                    </a:cubicBezTo>
                    <a:cubicBezTo>
                      <a:pt x="178648" y="5371"/>
                      <a:pt x="168960" y="8849"/>
                      <a:pt x="183356" y="2680"/>
                    </a:cubicBezTo>
                    <a:cubicBezTo>
                      <a:pt x="185663" y="1691"/>
                      <a:pt x="187993" y="424"/>
                      <a:pt x="190500" y="299"/>
                    </a:cubicBezTo>
                    <a:cubicBezTo>
                      <a:pt x="203977" y="-375"/>
                      <a:pt x="217487" y="299"/>
                      <a:pt x="230981" y="299"/>
                    </a:cubicBezTo>
                  </a:path>
                </a:pathLst>
              </a:custGeom>
              <a:noFill/>
              <a:ln w="12700">
                <a:solidFill>
                  <a:srgbClr val="5EB3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18"/>
              <p:cNvSpPr/>
              <p:nvPr/>
            </p:nvSpPr>
            <p:spPr>
              <a:xfrm>
                <a:off x="4433888" y="2938463"/>
                <a:ext cx="100012" cy="23812"/>
              </a:xfrm>
              <a:custGeom>
                <a:avLst/>
                <a:gdLst>
                  <a:gd name="connsiteX0" fmla="*/ 0 w 100012"/>
                  <a:gd name="connsiteY0" fmla="*/ 0 h 23812"/>
                  <a:gd name="connsiteX1" fmla="*/ 42862 w 100012"/>
                  <a:gd name="connsiteY1" fmla="*/ 7143 h 23812"/>
                  <a:gd name="connsiteX2" fmla="*/ 54768 w 100012"/>
                  <a:gd name="connsiteY2" fmla="*/ 9525 h 23812"/>
                  <a:gd name="connsiteX3" fmla="*/ 69056 w 100012"/>
                  <a:gd name="connsiteY3" fmla="*/ 14287 h 23812"/>
                  <a:gd name="connsiteX4" fmla="*/ 92868 w 100012"/>
                  <a:gd name="connsiteY4" fmla="*/ 21431 h 23812"/>
                  <a:gd name="connsiteX5" fmla="*/ 100012 w 100012"/>
                  <a:gd name="connsiteY5" fmla="*/ 23812 h 2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0012" h="23812">
                    <a:moveTo>
                      <a:pt x="0" y="0"/>
                    </a:moveTo>
                    <a:cubicBezTo>
                      <a:pt x="46606" y="4660"/>
                      <a:pt x="2714" y="-889"/>
                      <a:pt x="42862" y="7143"/>
                    </a:cubicBezTo>
                    <a:cubicBezTo>
                      <a:pt x="46831" y="7937"/>
                      <a:pt x="50863" y="8460"/>
                      <a:pt x="54768" y="9525"/>
                    </a:cubicBezTo>
                    <a:cubicBezTo>
                      <a:pt x="59611" y="10846"/>
                      <a:pt x="69056" y="14287"/>
                      <a:pt x="69056" y="14287"/>
                    </a:cubicBezTo>
                    <a:cubicBezTo>
                      <a:pt x="82087" y="22975"/>
                      <a:pt x="70979" y="17054"/>
                      <a:pt x="92868" y="21431"/>
                    </a:cubicBezTo>
                    <a:cubicBezTo>
                      <a:pt x="95329" y="21923"/>
                      <a:pt x="100012" y="23812"/>
                      <a:pt x="100012" y="23812"/>
                    </a:cubicBezTo>
                  </a:path>
                </a:pathLst>
              </a:custGeom>
              <a:noFill/>
              <a:ln w="12700">
                <a:solidFill>
                  <a:srgbClr val="5EB3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21"/>
              <p:cNvSpPr/>
              <p:nvPr/>
            </p:nvSpPr>
            <p:spPr>
              <a:xfrm>
                <a:off x="4624388" y="2587193"/>
                <a:ext cx="130917" cy="58376"/>
              </a:xfrm>
              <a:custGeom>
                <a:avLst/>
                <a:gdLst>
                  <a:gd name="connsiteX0" fmla="*/ 128587 w 128587"/>
                  <a:gd name="connsiteY0" fmla="*/ 45244 h 45244"/>
                  <a:gd name="connsiteX1" fmla="*/ 102393 w 128587"/>
                  <a:gd name="connsiteY1" fmla="*/ 26194 h 45244"/>
                  <a:gd name="connsiteX2" fmla="*/ 92868 w 128587"/>
                  <a:gd name="connsiteY2" fmla="*/ 21431 h 45244"/>
                  <a:gd name="connsiteX3" fmla="*/ 80962 w 128587"/>
                  <a:gd name="connsiteY3" fmla="*/ 14287 h 45244"/>
                  <a:gd name="connsiteX4" fmla="*/ 66675 w 128587"/>
                  <a:gd name="connsiteY4" fmla="*/ 9525 h 45244"/>
                  <a:gd name="connsiteX5" fmla="*/ 54768 w 128587"/>
                  <a:gd name="connsiteY5" fmla="*/ 11906 h 45244"/>
                  <a:gd name="connsiteX6" fmla="*/ 47625 w 128587"/>
                  <a:gd name="connsiteY6" fmla="*/ 19050 h 45244"/>
                  <a:gd name="connsiteX7" fmla="*/ 40481 w 128587"/>
                  <a:gd name="connsiteY7" fmla="*/ 21431 h 45244"/>
                  <a:gd name="connsiteX8" fmla="*/ 23812 w 128587"/>
                  <a:gd name="connsiteY8" fmla="*/ 19050 h 45244"/>
                  <a:gd name="connsiteX9" fmla="*/ 14287 w 128587"/>
                  <a:gd name="connsiteY9" fmla="*/ 14287 h 45244"/>
                  <a:gd name="connsiteX10" fmla="*/ 7143 w 128587"/>
                  <a:gd name="connsiteY10" fmla="*/ 11906 h 45244"/>
                  <a:gd name="connsiteX11" fmla="*/ 0 w 128587"/>
                  <a:gd name="connsiteY11" fmla="*/ 0 h 45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8587" h="45244">
                    <a:moveTo>
                      <a:pt x="128587" y="45244"/>
                    </a:moveTo>
                    <a:cubicBezTo>
                      <a:pt x="121342" y="39448"/>
                      <a:pt x="110626" y="30311"/>
                      <a:pt x="102393" y="26194"/>
                    </a:cubicBezTo>
                    <a:cubicBezTo>
                      <a:pt x="99218" y="24606"/>
                      <a:pt x="95971" y="23155"/>
                      <a:pt x="92868" y="21431"/>
                    </a:cubicBezTo>
                    <a:cubicBezTo>
                      <a:pt x="88822" y="19183"/>
                      <a:pt x="85175" y="16202"/>
                      <a:pt x="80962" y="14287"/>
                    </a:cubicBezTo>
                    <a:cubicBezTo>
                      <a:pt x="76392" y="12210"/>
                      <a:pt x="66675" y="9525"/>
                      <a:pt x="66675" y="9525"/>
                    </a:cubicBezTo>
                    <a:cubicBezTo>
                      <a:pt x="62706" y="10319"/>
                      <a:pt x="58388" y="10096"/>
                      <a:pt x="54768" y="11906"/>
                    </a:cubicBezTo>
                    <a:cubicBezTo>
                      <a:pt x="51756" y="13412"/>
                      <a:pt x="50427" y="17182"/>
                      <a:pt x="47625" y="19050"/>
                    </a:cubicBezTo>
                    <a:cubicBezTo>
                      <a:pt x="45536" y="20442"/>
                      <a:pt x="42862" y="20637"/>
                      <a:pt x="40481" y="21431"/>
                    </a:cubicBezTo>
                    <a:cubicBezTo>
                      <a:pt x="34925" y="20637"/>
                      <a:pt x="29227" y="20527"/>
                      <a:pt x="23812" y="19050"/>
                    </a:cubicBezTo>
                    <a:cubicBezTo>
                      <a:pt x="20387" y="18116"/>
                      <a:pt x="17550" y="15685"/>
                      <a:pt x="14287" y="14287"/>
                    </a:cubicBezTo>
                    <a:cubicBezTo>
                      <a:pt x="11980" y="13298"/>
                      <a:pt x="9524" y="12700"/>
                      <a:pt x="7143" y="11906"/>
                    </a:cubicBezTo>
                    <a:cubicBezTo>
                      <a:pt x="1397" y="3285"/>
                      <a:pt x="3661" y="7322"/>
                      <a:pt x="0" y="0"/>
                    </a:cubicBezTo>
                  </a:path>
                </a:pathLst>
              </a:custGeom>
              <a:noFill/>
              <a:ln w="12700">
                <a:solidFill>
                  <a:srgbClr val="5EB3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eeform 26"/>
              <p:cNvSpPr/>
              <p:nvPr/>
            </p:nvSpPr>
            <p:spPr>
              <a:xfrm>
                <a:off x="4755305" y="2636044"/>
                <a:ext cx="278658" cy="140494"/>
              </a:xfrm>
              <a:custGeom>
                <a:avLst/>
                <a:gdLst>
                  <a:gd name="connsiteX0" fmla="*/ 278658 w 278658"/>
                  <a:gd name="connsiteY0" fmla="*/ 140494 h 140494"/>
                  <a:gd name="connsiteX1" fmla="*/ 266751 w 278658"/>
                  <a:gd name="connsiteY1" fmla="*/ 133350 h 140494"/>
                  <a:gd name="connsiteX2" fmla="*/ 259608 w 278658"/>
                  <a:gd name="connsiteY2" fmla="*/ 126206 h 140494"/>
                  <a:gd name="connsiteX3" fmla="*/ 245320 w 278658"/>
                  <a:gd name="connsiteY3" fmla="*/ 116681 h 140494"/>
                  <a:gd name="connsiteX4" fmla="*/ 238176 w 278658"/>
                  <a:gd name="connsiteY4" fmla="*/ 111919 h 140494"/>
                  <a:gd name="connsiteX5" fmla="*/ 226270 w 278658"/>
                  <a:gd name="connsiteY5" fmla="*/ 107156 h 140494"/>
                  <a:gd name="connsiteX6" fmla="*/ 219126 w 278658"/>
                  <a:gd name="connsiteY6" fmla="*/ 102394 h 140494"/>
                  <a:gd name="connsiteX7" fmla="*/ 200076 w 278658"/>
                  <a:gd name="connsiteY7" fmla="*/ 95250 h 140494"/>
                  <a:gd name="connsiteX8" fmla="*/ 185789 w 278658"/>
                  <a:gd name="connsiteY8" fmla="*/ 88106 h 140494"/>
                  <a:gd name="connsiteX9" fmla="*/ 178645 w 278658"/>
                  <a:gd name="connsiteY9" fmla="*/ 83344 h 140494"/>
                  <a:gd name="connsiteX10" fmla="*/ 171501 w 278658"/>
                  <a:gd name="connsiteY10" fmla="*/ 80962 h 140494"/>
                  <a:gd name="connsiteX11" fmla="*/ 157214 w 278658"/>
                  <a:gd name="connsiteY11" fmla="*/ 71437 h 140494"/>
                  <a:gd name="connsiteX12" fmla="*/ 150070 w 278658"/>
                  <a:gd name="connsiteY12" fmla="*/ 69056 h 140494"/>
                  <a:gd name="connsiteX13" fmla="*/ 142926 w 278658"/>
                  <a:gd name="connsiteY13" fmla="*/ 64294 h 140494"/>
                  <a:gd name="connsiteX14" fmla="*/ 128639 w 278658"/>
                  <a:gd name="connsiteY14" fmla="*/ 59531 h 140494"/>
                  <a:gd name="connsiteX15" fmla="*/ 111970 w 278658"/>
                  <a:gd name="connsiteY15" fmla="*/ 52387 h 140494"/>
                  <a:gd name="connsiteX16" fmla="*/ 90539 w 278658"/>
                  <a:gd name="connsiteY16" fmla="*/ 40481 h 140494"/>
                  <a:gd name="connsiteX17" fmla="*/ 31008 w 278658"/>
                  <a:gd name="connsiteY17" fmla="*/ 40481 h 140494"/>
                  <a:gd name="connsiteX18" fmla="*/ 21483 w 278658"/>
                  <a:gd name="connsiteY18" fmla="*/ 35719 h 140494"/>
                  <a:gd name="connsiteX19" fmla="*/ 16720 w 278658"/>
                  <a:gd name="connsiteY19" fmla="*/ 28575 h 140494"/>
                  <a:gd name="connsiteX20" fmla="*/ 14339 w 278658"/>
                  <a:gd name="connsiteY20" fmla="*/ 21431 h 140494"/>
                  <a:gd name="connsiteX21" fmla="*/ 51 w 278658"/>
                  <a:gd name="connsiteY21" fmla="*/ 0 h 140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78658" h="140494">
                    <a:moveTo>
                      <a:pt x="278658" y="140494"/>
                    </a:moveTo>
                    <a:cubicBezTo>
                      <a:pt x="274689" y="138113"/>
                      <a:pt x="270454" y="136127"/>
                      <a:pt x="266751" y="133350"/>
                    </a:cubicBezTo>
                    <a:cubicBezTo>
                      <a:pt x="264057" y="131329"/>
                      <a:pt x="262266" y="128273"/>
                      <a:pt x="259608" y="126206"/>
                    </a:cubicBezTo>
                    <a:cubicBezTo>
                      <a:pt x="255090" y="122692"/>
                      <a:pt x="250083" y="119856"/>
                      <a:pt x="245320" y="116681"/>
                    </a:cubicBezTo>
                    <a:cubicBezTo>
                      <a:pt x="242939" y="115094"/>
                      <a:pt x="240833" y="112982"/>
                      <a:pt x="238176" y="111919"/>
                    </a:cubicBezTo>
                    <a:cubicBezTo>
                      <a:pt x="234207" y="110331"/>
                      <a:pt x="230093" y="109068"/>
                      <a:pt x="226270" y="107156"/>
                    </a:cubicBezTo>
                    <a:cubicBezTo>
                      <a:pt x="223710" y="105876"/>
                      <a:pt x="221686" y="103674"/>
                      <a:pt x="219126" y="102394"/>
                    </a:cubicBezTo>
                    <a:cubicBezTo>
                      <a:pt x="213425" y="99543"/>
                      <a:pt x="206263" y="97312"/>
                      <a:pt x="200076" y="95250"/>
                    </a:cubicBezTo>
                    <a:cubicBezTo>
                      <a:pt x="179620" y="81610"/>
                      <a:pt x="205493" y="97957"/>
                      <a:pt x="185789" y="88106"/>
                    </a:cubicBezTo>
                    <a:cubicBezTo>
                      <a:pt x="183229" y="86826"/>
                      <a:pt x="181205" y="84624"/>
                      <a:pt x="178645" y="83344"/>
                    </a:cubicBezTo>
                    <a:cubicBezTo>
                      <a:pt x="176400" y="82221"/>
                      <a:pt x="173695" y="82181"/>
                      <a:pt x="171501" y="80962"/>
                    </a:cubicBezTo>
                    <a:cubicBezTo>
                      <a:pt x="166498" y="78182"/>
                      <a:pt x="162644" y="73247"/>
                      <a:pt x="157214" y="71437"/>
                    </a:cubicBezTo>
                    <a:cubicBezTo>
                      <a:pt x="154833" y="70643"/>
                      <a:pt x="152315" y="70178"/>
                      <a:pt x="150070" y="69056"/>
                    </a:cubicBezTo>
                    <a:cubicBezTo>
                      <a:pt x="147510" y="67776"/>
                      <a:pt x="145541" y="65456"/>
                      <a:pt x="142926" y="64294"/>
                    </a:cubicBezTo>
                    <a:cubicBezTo>
                      <a:pt x="138339" y="62255"/>
                      <a:pt x="132816" y="62315"/>
                      <a:pt x="128639" y="59531"/>
                    </a:cubicBezTo>
                    <a:cubicBezTo>
                      <a:pt x="118772" y="52954"/>
                      <a:pt x="124271" y="55463"/>
                      <a:pt x="111970" y="52387"/>
                    </a:cubicBezTo>
                    <a:cubicBezTo>
                      <a:pt x="95594" y="41470"/>
                      <a:pt x="103113" y="44672"/>
                      <a:pt x="90539" y="40481"/>
                    </a:cubicBezTo>
                    <a:cubicBezTo>
                      <a:pt x="71423" y="41605"/>
                      <a:pt x="50331" y="45311"/>
                      <a:pt x="31008" y="40481"/>
                    </a:cubicBezTo>
                    <a:cubicBezTo>
                      <a:pt x="27564" y="39620"/>
                      <a:pt x="24658" y="37306"/>
                      <a:pt x="21483" y="35719"/>
                    </a:cubicBezTo>
                    <a:cubicBezTo>
                      <a:pt x="19895" y="33338"/>
                      <a:pt x="18000" y="31135"/>
                      <a:pt x="16720" y="28575"/>
                    </a:cubicBezTo>
                    <a:cubicBezTo>
                      <a:pt x="15597" y="26330"/>
                      <a:pt x="15880" y="23412"/>
                      <a:pt x="14339" y="21431"/>
                    </a:cubicBezTo>
                    <a:cubicBezTo>
                      <a:pt x="-1633" y="896"/>
                      <a:pt x="51" y="15493"/>
                      <a:pt x="51" y="0"/>
                    </a:cubicBezTo>
                  </a:path>
                </a:pathLst>
              </a:custGeom>
              <a:noFill/>
              <a:ln w="12700">
                <a:solidFill>
                  <a:srgbClr val="5EB3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reeform 27"/>
              <p:cNvSpPr/>
              <p:nvPr/>
            </p:nvSpPr>
            <p:spPr>
              <a:xfrm>
                <a:off x="5060157" y="2569576"/>
                <a:ext cx="369094" cy="61279"/>
              </a:xfrm>
              <a:custGeom>
                <a:avLst/>
                <a:gdLst>
                  <a:gd name="connsiteX0" fmla="*/ 0 w 345281"/>
                  <a:gd name="connsiteY0" fmla="*/ 0 h 42436"/>
                  <a:gd name="connsiteX1" fmla="*/ 26194 w 345281"/>
                  <a:gd name="connsiteY1" fmla="*/ 9525 h 42436"/>
                  <a:gd name="connsiteX2" fmla="*/ 35719 w 345281"/>
                  <a:gd name="connsiteY2" fmla="*/ 11906 h 42436"/>
                  <a:gd name="connsiteX3" fmla="*/ 50006 w 345281"/>
                  <a:gd name="connsiteY3" fmla="*/ 16669 h 42436"/>
                  <a:gd name="connsiteX4" fmla="*/ 59531 w 345281"/>
                  <a:gd name="connsiteY4" fmla="*/ 19050 h 42436"/>
                  <a:gd name="connsiteX5" fmla="*/ 76200 w 345281"/>
                  <a:gd name="connsiteY5" fmla="*/ 26194 h 42436"/>
                  <a:gd name="connsiteX6" fmla="*/ 119062 w 345281"/>
                  <a:gd name="connsiteY6" fmla="*/ 33337 h 42436"/>
                  <a:gd name="connsiteX7" fmla="*/ 323850 w 345281"/>
                  <a:gd name="connsiteY7" fmla="*/ 33337 h 42436"/>
                  <a:gd name="connsiteX8" fmla="*/ 335756 w 345281"/>
                  <a:gd name="connsiteY8" fmla="*/ 30956 h 42436"/>
                  <a:gd name="connsiteX9" fmla="*/ 345281 w 345281"/>
                  <a:gd name="connsiteY9" fmla="*/ 30956 h 42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5281" h="42436">
                    <a:moveTo>
                      <a:pt x="0" y="0"/>
                    </a:moveTo>
                    <a:cubicBezTo>
                      <a:pt x="7885" y="3154"/>
                      <a:pt x="18048" y="7489"/>
                      <a:pt x="26194" y="9525"/>
                    </a:cubicBezTo>
                    <a:cubicBezTo>
                      <a:pt x="29369" y="10319"/>
                      <a:pt x="32584" y="10966"/>
                      <a:pt x="35719" y="11906"/>
                    </a:cubicBezTo>
                    <a:cubicBezTo>
                      <a:pt x="40527" y="13349"/>
                      <a:pt x="45136" y="15452"/>
                      <a:pt x="50006" y="16669"/>
                    </a:cubicBezTo>
                    <a:cubicBezTo>
                      <a:pt x="53181" y="17463"/>
                      <a:pt x="56467" y="17901"/>
                      <a:pt x="59531" y="19050"/>
                    </a:cubicBezTo>
                    <a:cubicBezTo>
                      <a:pt x="70922" y="23321"/>
                      <a:pt x="65957" y="23830"/>
                      <a:pt x="76200" y="26194"/>
                    </a:cubicBezTo>
                    <a:cubicBezTo>
                      <a:pt x="97529" y="31116"/>
                      <a:pt x="98904" y="30818"/>
                      <a:pt x="119062" y="33337"/>
                    </a:cubicBezTo>
                    <a:cubicBezTo>
                      <a:pt x="191340" y="51412"/>
                      <a:pt x="133161" y="37721"/>
                      <a:pt x="323850" y="33337"/>
                    </a:cubicBezTo>
                    <a:cubicBezTo>
                      <a:pt x="327896" y="33244"/>
                      <a:pt x="331734" y="31403"/>
                      <a:pt x="335756" y="30956"/>
                    </a:cubicBezTo>
                    <a:cubicBezTo>
                      <a:pt x="338912" y="30605"/>
                      <a:pt x="342106" y="30956"/>
                      <a:pt x="345281" y="30956"/>
                    </a:cubicBezTo>
                  </a:path>
                </a:pathLst>
              </a:custGeom>
              <a:noFill/>
              <a:ln w="12700">
                <a:solidFill>
                  <a:srgbClr val="5EB3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reeform 29"/>
              <p:cNvSpPr/>
              <p:nvPr/>
            </p:nvSpPr>
            <p:spPr>
              <a:xfrm>
                <a:off x="4169569" y="2664619"/>
                <a:ext cx="135731" cy="47836"/>
              </a:xfrm>
              <a:custGeom>
                <a:avLst/>
                <a:gdLst>
                  <a:gd name="connsiteX0" fmla="*/ 135731 w 135731"/>
                  <a:gd name="connsiteY0" fmla="*/ 0 h 47836"/>
                  <a:gd name="connsiteX1" fmla="*/ 123825 w 135731"/>
                  <a:gd name="connsiteY1" fmla="*/ 4762 h 47836"/>
                  <a:gd name="connsiteX2" fmla="*/ 109537 w 135731"/>
                  <a:gd name="connsiteY2" fmla="*/ 11906 h 47836"/>
                  <a:gd name="connsiteX3" fmla="*/ 92869 w 135731"/>
                  <a:gd name="connsiteY3" fmla="*/ 19050 h 47836"/>
                  <a:gd name="connsiteX4" fmla="*/ 85725 w 135731"/>
                  <a:gd name="connsiteY4" fmla="*/ 23812 h 47836"/>
                  <a:gd name="connsiteX5" fmla="*/ 66675 w 135731"/>
                  <a:gd name="connsiteY5" fmla="*/ 30956 h 47836"/>
                  <a:gd name="connsiteX6" fmla="*/ 59531 w 135731"/>
                  <a:gd name="connsiteY6" fmla="*/ 35719 h 47836"/>
                  <a:gd name="connsiteX7" fmla="*/ 21431 w 135731"/>
                  <a:gd name="connsiteY7" fmla="*/ 47625 h 47836"/>
                  <a:gd name="connsiteX8" fmla="*/ 0 w 135731"/>
                  <a:gd name="connsiteY8" fmla="*/ 47625 h 47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5731" h="47836">
                    <a:moveTo>
                      <a:pt x="135731" y="0"/>
                    </a:moveTo>
                    <a:cubicBezTo>
                      <a:pt x="131762" y="1587"/>
                      <a:pt x="127648" y="2850"/>
                      <a:pt x="123825" y="4762"/>
                    </a:cubicBezTo>
                    <a:cubicBezTo>
                      <a:pt x="105360" y="13994"/>
                      <a:pt x="127493" y="5921"/>
                      <a:pt x="109537" y="11906"/>
                    </a:cubicBezTo>
                    <a:cubicBezTo>
                      <a:pt x="91611" y="23859"/>
                      <a:pt x="114388" y="9829"/>
                      <a:pt x="92869" y="19050"/>
                    </a:cubicBezTo>
                    <a:cubicBezTo>
                      <a:pt x="90238" y="20177"/>
                      <a:pt x="88285" y="22532"/>
                      <a:pt x="85725" y="23812"/>
                    </a:cubicBezTo>
                    <a:cubicBezTo>
                      <a:pt x="80024" y="26663"/>
                      <a:pt x="72862" y="28894"/>
                      <a:pt x="66675" y="30956"/>
                    </a:cubicBezTo>
                    <a:cubicBezTo>
                      <a:pt x="64294" y="32544"/>
                      <a:pt x="62016" y="34299"/>
                      <a:pt x="59531" y="35719"/>
                    </a:cubicBezTo>
                    <a:cubicBezTo>
                      <a:pt x="48083" y="42261"/>
                      <a:pt x="34679" y="46742"/>
                      <a:pt x="21431" y="47625"/>
                    </a:cubicBezTo>
                    <a:cubicBezTo>
                      <a:pt x="14303" y="48100"/>
                      <a:pt x="7144" y="47625"/>
                      <a:pt x="0" y="47625"/>
                    </a:cubicBezTo>
                  </a:path>
                </a:pathLst>
              </a:custGeom>
              <a:noFill/>
              <a:ln w="12700">
                <a:solidFill>
                  <a:srgbClr val="5EB3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reeform 31"/>
              <p:cNvSpPr/>
              <p:nvPr/>
            </p:nvSpPr>
            <p:spPr>
              <a:xfrm>
                <a:off x="4107656" y="2450306"/>
                <a:ext cx="145257" cy="28575"/>
              </a:xfrm>
              <a:custGeom>
                <a:avLst/>
                <a:gdLst>
                  <a:gd name="connsiteX0" fmla="*/ 145257 w 145257"/>
                  <a:gd name="connsiteY0" fmla="*/ 28575 h 28575"/>
                  <a:gd name="connsiteX1" fmla="*/ 133350 w 145257"/>
                  <a:gd name="connsiteY1" fmla="*/ 23813 h 28575"/>
                  <a:gd name="connsiteX2" fmla="*/ 126207 w 145257"/>
                  <a:gd name="connsiteY2" fmla="*/ 21432 h 28575"/>
                  <a:gd name="connsiteX3" fmla="*/ 90488 w 145257"/>
                  <a:gd name="connsiteY3" fmla="*/ 23813 h 28575"/>
                  <a:gd name="connsiteX4" fmla="*/ 50007 w 145257"/>
                  <a:gd name="connsiteY4" fmla="*/ 23813 h 28575"/>
                  <a:gd name="connsiteX5" fmla="*/ 45244 w 145257"/>
                  <a:gd name="connsiteY5" fmla="*/ 16669 h 28575"/>
                  <a:gd name="connsiteX6" fmla="*/ 30957 w 145257"/>
                  <a:gd name="connsiteY6" fmla="*/ 11907 h 28575"/>
                  <a:gd name="connsiteX7" fmla="*/ 16669 w 145257"/>
                  <a:gd name="connsiteY7" fmla="*/ 7144 h 28575"/>
                  <a:gd name="connsiteX8" fmla="*/ 4763 w 145257"/>
                  <a:gd name="connsiteY8" fmla="*/ 4763 h 28575"/>
                  <a:gd name="connsiteX9" fmla="*/ 0 w 145257"/>
                  <a:gd name="connsiteY9" fmla="*/ 0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5257" h="28575">
                    <a:moveTo>
                      <a:pt x="145257" y="28575"/>
                    </a:moveTo>
                    <a:cubicBezTo>
                      <a:pt x="141288" y="26988"/>
                      <a:pt x="137353" y="25314"/>
                      <a:pt x="133350" y="23813"/>
                    </a:cubicBezTo>
                    <a:cubicBezTo>
                      <a:pt x="131000" y="22932"/>
                      <a:pt x="128717" y="21432"/>
                      <a:pt x="126207" y="21432"/>
                    </a:cubicBezTo>
                    <a:cubicBezTo>
                      <a:pt x="114274" y="21432"/>
                      <a:pt x="102394" y="23019"/>
                      <a:pt x="90488" y="23813"/>
                    </a:cubicBezTo>
                    <a:cubicBezTo>
                      <a:pt x="74897" y="27710"/>
                      <a:pt x="71658" y="29587"/>
                      <a:pt x="50007" y="23813"/>
                    </a:cubicBezTo>
                    <a:cubicBezTo>
                      <a:pt x="47242" y="23076"/>
                      <a:pt x="47671" y="18186"/>
                      <a:pt x="45244" y="16669"/>
                    </a:cubicBezTo>
                    <a:cubicBezTo>
                      <a:pt x="40987" y="14008"/>
                      <a:pt x="35719" y="13494"/>
                      <a:pt x="30957" y="11907"/>
                    </a:cubicBezTo>
                    <a:lnTo>
                      <a:pt x="16669" y="7144"/>
                    </a:lnTo>
                    <a:cubicBezTo>
                      <a:pt x="12700" y="6350"/>
                      <a:pt x="8483" y="6357"/>
                      <a:pt x="4763" y="4763"/>
                    </a:cubicBezTo>
                    <a:cubicBezTo>
                      <a:pt x="2699" y="3879"/>
                      <a:pt x="1588" y="1588"/>
                      <a:pt x="0" y="0"/>
                    </a:cubicBezTo>
                  </a:path>
                </a:pathLst>
              </a:custGeom>
              <a:noFill/>
              <a:ln w="12700">
                <a:solidFill>
                  <a:srgbClr val="5EB3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33"/>
              <p:cNvSpPr/>
              <p:nvPr/>
            </p:nvSpPr>
            <p:spPr>
              <a:xfrm>
                <a:off x="4398169" y="2821781"/>
                <a:ext cx="207169" cy="26194"/>
              </a:xfrm>
              <a:custGeom>
                <a:avLst/>
                <a:gdLst>
                  <a:gd name="connsiteX0" fmla="*/ 0 w 207169"/>
                  <a:gd name="connsiteY0" fmla="*/ 21432 h 26194"/>
                  <a:gd name="connsiteX1" fmla="*/ 11906 w 207169"/>
                  <a:gd name="connsiteY1" fmla="*/ 23813 h 26194"/>
                  <a:gd name="connsiteX2" fmla="*/ 21431 w 207169"/>
                  <a:gd name="connsiteY2" fmla="*/ 26194 h 26194"/>
                  <a:gd name="connsiteX3" fmla="*/ 71437 w 207169"/>
                  <a:gd name="connsiteY3" fmla="*/ 23813 h 26194"/>
                  <a:gd name="connsiteX4" fmla="*/ 85725 w 207169"/>
                  <a:gd name="connsiteY4" fmla="*/ 19050 h 26194"/>
                  <a:gd name="connsiteX5" fmla="*/ 92869 w 207169"/>
                  <a:gd name="connsiteY5" fmla="*/ 14288 h 26194"/>
                  <a:gd name="connsiteX6" fmla="*/ 109537 w 207169"/>
                  <a:gd name="connsiteY6" fmla="*/ 9525 h 26194"/>
                  <a:gd name="connsiteX7" fmla="*/ 116681 w 207169"/>
                  <a:gd name="connsiteY7" fmla="*/ 7144 h 26194"/>
                  <a:gd name="connsiteX8" fmla="*/ 135731 w 207169"/>
                  <a:gd name="connsiteY8" fmla="*/ 4763 h 26194"/>
                  <a:gd name="connsiteX9" fmla="*/ 152400 w 207169"/>
                  <a:gd name="connsiteY9" fmla="*/ 2382 h 26194"/>
                  <a:gd name="connsiteX10" fmla="*/ 161925 w 207169"/>
                  <a:gd name="connsiteY10" fmla="*/ 0 h 26194"/>
                  <a:gd name="connsiteX11" fmla="*/ 183356 w 207169"/>
                  <a:gd name="connsiteY11" fmla="*/ 2382 h 26194"/>
                  <a:gd name="connsiteX12" fmla="*/ 190500 w 207169"/>
                  <a:gd name="connsiteY12" fmla="*/ 4763 h 26194"/>
                  <a:gd name="connsiteX13" fmla="*/ 207169 w 207169"/>
                  <a:gd name="connsiteY13" fmla="*/ 4763 h 261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7169" h="26194">
                    <a:moveTo>
                      <a:pt x="0" y="21432"/>
                    </a:moveTo>
                    <a:cubicBezTo>
                      <a:pt x="3969" y="22226"/>
                      <a:pt x="7955" y="22935"/>
                      <a:pt x="11906" y="23813"/>
                    </a:cubicBezTo>
                    <a:cubicBezTo>
                      <a:pt x="15101" y="24523"/>
                      <a:pt x="18158" y="26194"/>
                      <a:pt x="21431" y="26194"/>
                    </a:cubicBezTo>
                    <a:cubicBezTo>
                      <a:pt x="38119" y="26194"/>
                      <a:pt x="54768" y="24607"/>
                      <a:pt x="71437" y="23813"/>
                    </a:cubicBezTo>
                    <a:cubicBezTo>
                      <a:pt x="76200" y="22225"/>
                      <a:pt x="81548" y="21835"/>
                      <a:pt x="85725" y="19050"/>
                    </a:cubicBezTo>
                    <a:cubicBezTo>
                      <a:pt x="88106" y="17463"/>
                      <a:pt x="90309" y="15568"/>
                      <a:pt x="92869" y="14288"/>
                    </a:cubicBezTo>
                    <a:cubicBezTo>
                      <a:pt x="96672" y="12386"/>
                      <a:pt x="105981" y="10541"/>
                      <a:pt x="109537" y="9525"/>
                    </a:cubicBezTo>
                    <a:cubicBezTo>
                      <a:pt x="111951" y="8835"/>
                      <a:pt x="114211" y="7593"/>
                      <a:pt x="116681" y="7144"/>
                    </a:cubicBezTo>
                    <a:cubicBezTo>
                      <a:pt x="122977" y="5999"/>
                      <a:pt x="129388" y="5609"/>
                      <a:pt x="135731" y="4763"/>
                    </a:cubicBezTo>
                    <a:cubicBezTo>
                      <a:pt x="141295" y="4021"/>
                      <a:pt x="146878" y="3386"/>
                      <a:pt x="152400" y="2382"/>
                    </a:cubicBezTo>
                    <a:cubicBezTo>
                      <a:pt x="155620" y="1796"/>
                      <a:pt x="158750" y="794"/>
                      <a:pt x="161925" y="0"/>
                    </a:cubicBezTo>
                    <a:cubicBezTo>
                      <a:pt x="169069" y="794"/>
                      <a:pt x="176266" y="1200"/>
                      <a:pt x="183356" y="2382"/>
                    </a:cubicBezTo>
                    <a:cubicBezTo>
                      <a:pt x="185832" y="2795"/>
                      <a:pt x="188002" y="4513"/>
                      <a:pt x="190500" y="4763"/>
                    </a:cubicBezTo>
                    <a:cubicBezTo>
                      <a:pt x="196029" y="5316"/>
                      <a:pt x="201613" y="4763"/>
                      <a:pt x="207169" y="4763"/>
                    </a:cubicBezTo>
                  </a:path>
                </a:pathLst>
              </a:custGeom>
              <a:noFill/>
              <a:ln w="12700">
                <a:solidFill>
                  <a:srgbClr val="5EB3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Freeform 34"/>
              <p:cNvSpPr/>
              <p:nvPr/>
            </p:nvSpPr>
            <p:spPr>
              <a:xfrm>
                <a:off x="4317206" y="2400300"/>
                <a:ext cx="178594" cy="38100"/>
              </a:xfrm>
              <a:custGeom>
                <a:avLst/>
                <a:gdLst>
                  <a:gd name="connsiteX0" fmla="*/ 178594 w 178594"/>
                  <a:gd name="connsiteY0" fmla="*/ 38100 h 38100"/>
                  <a:gd name="connsiteX1" fmla="*/ 169069 w 178594"/>
                  <a:gd name="connsiteY1" fmla="*/ 26194 h 38100"/>
                  <a:gd name="connsiteX2" fmla="*/ 164307 w 178594"/>
                  <a:gd name="connsiteY2" fmla="*/ 19050 h 38100"/>
                  <a:gd name="connsiteX3" fmla="*/ 157163 w 178594"/>
                  <a:gd name="connsiteY3" fmla="*/ 14288 h 38100"/>
                  <a:gd name="connsiteX4" fmla="*/ 147638 w 178594"/>
                  <a:gd name="connsiteY4" fmla="*/ 7144 h 38100"/>
                  <a:gd name="connsiteX5" fmla="*/ 128588 w 178594"/>
                  <a:gd name="connsiteY5" fmla="*/ 0 h 38100"/>
                  <a:gd name="connsiteX6" fmla="*/ 104775 w 178594"/>
                  <a:gd name="connsiteY6" fmla="*/ 2381 h 38100"/>
                  <a:gd name="connsiteX7" fmla="*/ 90488 w 178594"/>
                  <a:gd name="connsiteY7" fmla="*/ 11906 h 38100"/>
                  <a:gd name="connsiteX8" fmla="*/ 83344 w 178594"/>
                  <a:gd name="connsiteY8" fmla="*/ 16669 h 38100"/>
                  <a:gd name="connsiteX9" fmla="*/ 69057 w 178594"/>
                  <a:gd name="connsiteY9" fmla="*/ 28575 h 38100"/>
                  <a:gd name="connsiteX10" fmla="*/ 61913 w 178594"/>
                  <a:gd name="connsiteY10" fmla="*/ 33338 h 38100"/>
                  <a:gd name="connsiteX11" fmla="*/ 54769 w 178594"/>
                  <a:gd name="connsiteY11" fmla="*/ 35719 h 38100"/>
                  <a:gd name="connsiteX12" fmla="*/ 0 w 178594"/>
                  <a:gd name="connsiteY12" fmla="*/ 35719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8594" h="38100">
                    <a:moveTo>
                      <a:pt x="178594" y="38100"/>
                    </a:moveTo>
                    <a:cubicBezTo>
                      <a:pt x="175419" y="34131"/>
                      <a:pt x="172118" y="30260"/>
                      <a:pt x="169069" y="26194"/>
                    </a:cubicBezTo>
                    <a:cubicBezTo>
                      <a:pt x="167352" y="23904"/>
                      <a:pt x="166331" y="21074"/>
                      <a:pt x="164307" y="19050"/>
                    </a:cubicBezTo>
                    <a:cubicBezTo>
                      <a:pt x="162283" y="17026"/>
                      <a:pt x="159492" y="15951"/>
                      <a:pt x="157163" y="14288"/>
                    </a:cubicBezTo>
                    <a:cubicBezTo>
                      <a:pt x="153933" y="11981"/>
                      <a:pt x="151107" y="9072"/>
                      <a:pt x="147638" y="7144"/>
                    </a:cubicBezTo>
                    <a:cubicBezTo>
                      <a:pt x="143363" y="4769"/>
                      <a:pt x="133938" y="1783"/>
                      <a:pt x="128588" y="0"/>
                    </a:cubicBezTo>
                    <a:cubicBezTo>
                      <a:pt x="120650" y="794"/>
                      <a:pt x="112389" y="2"/>
                      <a:pt x="104775" y="2381"/>
                    </a:cubicBezTo>
                    <a:cubicBezTo>
                      <a:pt x="99312" y="4088"/>
                      <a:pt x="95250" y="8731"/>
                      <a:pt x="90488" y="11906"/>
                    </a:cubicBezTo>
                    <a:cubicBezTo>
                      <a:pt x="88107" y="13494"/>
                      <a:pt x="85061" y="14379"/>
                      <a:pt x="83344" y="16669"/>
                    </a:cubicBezTo>
                    <a:cubicBezTo>
                      <a:pt x="74694" y="28202"/>
                      <a:pt x="79965" y="24939"/>
                      <a:pt x="69057" y="28575"/>
                    </a:cubicBezTo>
                    <a:cubicBezTo>
                      <a:pt x="66676" y="30163"/>
                      <a:pt x="64473" y="32058"/>
                      <a:pt x="61913" y="33338"/>
                    </a:cubicBezTo>
                    <a:cubicBezTo>
                      <a:pt x="59668" y="34461"/>
                      <a:pt x="57277" y="35623"/>
                      <a:pt x="54769" y="35719"/>
                    </a:cubicBezTo>
                    <a:cubicBezTo>
                      <a:pt x="36526" y="36421"/>
                      <a:pt x="18256" y="35719"/>
                      <a:pt x="0" y="35719"/>
                    </a:cubicBezTo>
                  </a:path>
                </a:pathLst>
              </a:custGeom>
              <a:noFill/>
              <a:ln w="12700">
                <a:solidFill>
                  <a:srgbClr val="5EB3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Freeform 36"/>
              <p:cNvSpPr/>
              <p:nvPr/>
            </p:nvSpPr>
            <p:spPr>
              <a:xfrm>
                <a:off x="4567238" y="2550319"/>
                <a:ext cx="242887" cy="50006"/>
              </a:xfrm>
              <a:custGeom>
                <a:avLst/>
                <a:gdLst>
                  <a:gd name="connsiteX0" fmla="*/ 242887 w 242887"/>
                  <a:gd name="connsiteY0" fmla="*/ 0 h 50006"/>
                  <a:gd name="connsiteX1" fmla="*/ 214312 w 242887"/>
                  <a:gd name="connsiteY1" fmla="*/ 2381 h 50006"/>
                  <a:gd name="connsiteX2" fmla="*/ 192881 w 242887"/>
                  <a:gd name="connsiteY2" fmla="*/ 7144 h 50006"/>
                  <a:gd name="connsiteX3" fmla="*/ 178593 w 242887"/>
                  <a:gd name="connsiteY3" fmla="*/ 11906 h 50006"/>
                  <a:gd name="connsiteX4" fmla="*/ 150018 w 242887"/>
                  <a:gd name="connsiteY4" fmla="*/ 16669 h 50006"/>
                  <a:gd name="connsiteX5" fmla="*/ 138112 w 242887"/>
                  <a:gd name="connsiteY5" fmla="*/ 19050 h 50006"/>
                  <a:gd name="connsiteX6" fmla="*/ 121443 w 242887"/>
                  <a:gd name="connsiteY6" fmla="*/ 21431 h 50006"/>
                  <a:gd name="connsiteX7" fmla="*/ 107156 w 242887"/>
                  <a:gd name="connsiteY7" fmla="*/ 23812 h 50006"/>
                  <a:gd name="connsiteX8" fmla="*/ 78581 w 242887"/>
                  <a:gd name="connsiteY8" fmla="*/ 28575 h 50006"/>
                  <a:gd name="connsiteX9" fmla="*/ 64293 w 242887"/>
                  <a:gd name="connsiteY9" fmla="*/ 33337 h 50006"/>
                  <a:gd name="connsiteX10" fmla="*/ 57150 w 242887"/>
                  <a:gd name="connsiteY10" fmla="*/ 35719 h 50006"/>
                  <a:gd name="connsiteX11" fmla="*/ 50006 w 242887"/>
                  <a:gd name="connsiteY11" fmla="*/ 40481 h 50006"/>
                  <a:gd name="connsiteX12" fmla="*/ 23812 w 242887"/>
                  <a:gd name="connsiteY12" fmla="*/ 42862 h 50006"/>
                  <a:gd name="connsiteX13" fmla="*/ 9525 w 242887"/>
                  <a:gd name="connsiteY13" fmla="*/ 47625 h 50006"/>
                  <a:gd name="connsiteX14" fmla="*/ 0 w 242887"/>
                  <a:gd name="connsiteY14" fmla="*/ 50006 h 50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2887" h="50006">
                    <a:moveTo>
                      <a:pt x="242887" y="0"/>
                    </a:moveTo>
                    <a:cubicBezTo>
                      <a:pt x="233362" y="794"/>
                      <a:pt x="223805" y="1264"/>
                      <a:pt x="214312" y="2381"/>
                    </a:cubicBezTo>
                    <a:cubicBezTo>
                      <a:pt x="210576" y="2821"/>
                      <a:pt x="197131" y="5869"/>
                      <a:pt x="192881" y="7144"/>
                    </a:cubicBezTo>
                    <a:cubicBezTo>
                      <a:pt x="188073" y="8587"/>
                      <a:pt x="183494" y="10817"/>
                      <a:pt x="178593" y="11906"/>
                    </a:cubicBezTo>
                    <a:cubicBezTo>
                      <a:pt x="169167" y="14001"/>
                      <a:pt x="159487" y="14775"/>
                      <a:pt x="150018" y="16669"/>
                    </a:cubicBezTo>
                    <a:cubicBezTo>
                      <a:pt x="146049" y="17463"/>
                      <a:pt x="142104" y="18385"/>
                      <a:pt x="138112" y="19050"/>
                    </a:cubicBezTo>
                    <a:cubicBezTo>
                      <a:pt x="132576" y="19973"/>
                      <a:pt x="126990" y="20578"/>
                      <a:pt x="121443" y="21431"/>
                    </a:cubicBezTo>
                    <a:cubicBezTo>
                      <a:pt x="116671" y="22165"/>
                      <a:pt x="111928" y="23078"/>
                      <a:pt x="107156" y="23812"/>
                    </a:cubicBezTo>
                    <a:cubicBezTo>
                      <a:pt x="99347" y="25014"/>
                      <a:pt x="86713" y="26357"/>
                      <a:pt x="78581" y="28575"/>
                    </a:cubicBezTo>
                    <a:cubicBezTo>
                      <a:pt x="73738" y="29896"/>
                      <a:pt x="69056" y="31749"/>
                      <a:pt x="64293" y="33337"/>
                    </a:cubicBezTo>
                    <a:cubicBezTo>
                      <a:pt x="61912" y="34131"/>
                      <a:pt x="59238" y="34327"/>
                      <a:pt x="57150" y="35719"/>
                    </a:cubicBezTo>
                    <a:cubicBezTo>
                      <a:pt x="54769" y="37306"/>
                      <a:pt x="52804" y="39881"/>
                      <a:pt x="50006" y="40481"/>
                    </a:cubicBezTo>
                    <a:cubicBezTo>
                      <a:pt x="41433" y="42318"/>
                      <a:pt x="32543" y="42068"/>
                      <a:pt x="23812" y="42862"/>
                    </a:cubicBezTo>
                    <a:cubicBezTo>
                      <a:pt x="19050" y="44450"/>
                      <a:pt x="14395" y="46408"/>
                      <a:pt x="9525" y="47625"/>
                    </a:cubicBezTo>
                    <a:lnTo>
                      <a:pt x="0" y="50006"/>
                    </a:lnTo>
                  </a:path>
                </a:pathLst>
              </a:custGeom>
              <a:noFill/>
              <a:ln w="12700">
                <a:solidFill>
                  <a:srgbClr val="5EB3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Freeform 37"/>
              <p:cNvSpPr/>
              <p:nvPr/>
            </p:nvSpPr>
            <p:spPr>
              <a:xfrm>
                <a:off x="4331494" y="2548766"/>
                <a:ext cx="188119" cy="22984"/>
              </a:xfrm>
              <a:custGeom>
                <a:avLst/>
                <a:gdLst>
                  <a:gd name="connsiteX0" fmla="*/ 0 w 188119"/>
                  <a:gd name="connsiteY0" fmla="*/ 6315 h 22984"/>
                  <a:gd name="connsiteX1" fmla="*/ 52387 w 188119"/>
                  <a:gd name="connsiteY1" fmla="*/ 3934 h 22984"/>
                  <a:gd name="connsiteX2" fmla="*/ 76200 w 188119"/>
                  <a:gd name="connsiteY2" fmla="*/ 8697 h 22984"/>
                  <a:gd name="connsiteX3" fmla="*/ 97631 w 188119"/>
                  <a:gd name="connsiteY3" fmla="*/ 18222 h 22984"/>
                  <a:gd name="connsiteX4" fmla="*/ 104775 w 188119"/>
                  <a:gd name="connsiteY4" fmla="*/ 20603 h 22984"/>
                  <a:gd name="connsiteX5" fmla="*/ 111919 w 188119"/>
                  <a:gd name="connsiteY5" fmla="*/ 22984 h 22984"/>
                  <a:gd name="connsiteX6" fmla="*/ 188119 w 188119"/>
                  <a:gd name="connsiteY6" fmla="*/ 20603 h 22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8119" h="22984">
                    <a:moveTo>
                      <a:pt x="0" y="6315"/>
                    </a:moveTo>
                    <a:cubicBezTo>
                      <a:pt x="23008" y="-2888"/>
                      <a:pt x="12218" y="-529"/>
                      <a:pt x="52387" y="3934"/>
                    </a:cubicBezTo>
                    <a:cubicBezTo>
                      <a:pt x="60432" y="4828"/>
                      <a:pt x="76200" y="8697"/>
                      <a:pt x="76200" y="8697"/>
                    </a:cubicBezTo>
                    <a:cubicBezTo>
                      <a:pt x="87520" y="16243"/>
                      <a:pt x="80631" y="12555"/>
                      <a:pt x="97631" y="18222"/>
                    </a:cubicBezTo>
                    <a:lnTo>
                      <a:pt x="104775" y="20603"/>
                    </a:lnTo>
                    <a:lnTo>
                      <a:pt x="111919" y="22984"/>
                    </a:lnTo>
                    <a:cubicBezTo>
                      <a:pt x="173824" y="20293"/>
                      <a:pt x="148414" y="20603"/>
                      <a:pt x="188119" y="20603"/>
                    </a:cubicBezTo>
                  </a:path>
                </a:pathLst>
              </a:custGeom>
              <a:noFill/>
              <a:ln w="12700">
                <a:solidFill>
                  <a:srgbClr val="5EB3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Freeform 38"/>
              <p:cNvSpPr/>
              <p:nvPr/>
            </p:nvSpPr>
            <p:spPr>
              <a:xfrm>
                <a:off x="4331494" y="2656950"/>
                <a:ext cx="164306" cy="7887"/>
              </a:xfrm>
              <a:custGeom>
                <a:avLst/>
                <a:gdLst>
                  <a:gd name="connsiteX0" fmla="*/ 164306 w 164306"/>
                  <a:gd name="connsiteY0" fmla="*/ 5288 h 7887"/>
                  <a:gd name="connsiteX1" fmla="*/ 19050 w 164306"/>
                  <a:gd name="connsiteY1" fmla="*/ 5288 h 7887"/>
                  <a:gd name="connsiteX2" fmla="*/ 11906 w 164306"/>
                  <a:gd name="connsiteY2" fmla="*/ 7669 h 7887"/>
                  <a:gd name="connsiteX3" fmla="*/ 0 w 164306"/>
                  <a:gd name="connsiteY3" fmla="*/ 7669 h 7887"/>
                </a:gdLst>
                <a:ahLst/>
                <a:cxnLst>
                  <a:cxn ang="0">
                    <a:pos x="connsiteX0" y="connsiteY0"/>
                  </a:cxn>
                  <a:cxn ang="0">
                    <a:pos x="connsiteX1" y="connsiteY1"/>
                  </a:cxn>
                  <a:cxn ang="0">
                    <a:pos x="connsiteX2" y="connsiteY2"/>
                  </a:cxn>
                  <a:cxn ang="0">
                    <a:pos x="connsiteX3" y="connsiteY3"/>
                  </a:cxn>
                </a:cxnLst>
                <a:rect l="l" t="t" r="r" b="b"/>
                <a:pathLst>
                  <a:path w="164306" h="7887">
                    <a:moveTo>
                      <a:pt x="164306" y="5288"/>
                    </a:moveTo>
                    <a:cubicBezTo>
                      <a:pt x="108166" y="-4072"/>
                      <a:pt x="143846" y="984"/>
                      <a:pt x="19050" y="5288"/>
                    </a:cubicBezTo>
                    <a:cubicBezTo>
                      <a:pt x="16541" y="5375"/>
                      <a:pt x="14397" y="7358"/>
                      <a:pt x="11906" y="7669"/>
                    </a:cubicBezTo>
                    <a:cubicBezTo>
                      <a:pt x="7968" y="8161"/>
                      <a:pt x="3969" y="7669"/>
                      <a:pt x="0" y="7669"/>
                    </a:cubicBezTo>
                  </a:path>
                </a:pathLst>
              </a:custGeom>
              <a:noFill/>
              <a:ln w="12700">
                <a:solidFill>
                  <a:srgbClr val="5EB3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Freeform 2">
              <a:extLst>
                <a:ext uri="{FF2B5EF4-FFF2-40B4-BE49-F238E27FC236}">
                  <a16:creationId xmlns:a16="http://schemas.microsoft.com/office/drawing/2014/main" id="{EE4D3DFF-FCE8-0F4B-B9C3-B25C6D8B6390}"/>
                </a:ext>
              </a:extLst>
            </p:cNvPr>
            <p:cNvSpPr/>
            <p:nvPr/>
          </p:nvSpPr>
          <p:spPr>
            <a:xfrm>
              <a:off x="5090532" y="2430966"/>
              <a:ext cx="267629" cy="161693"/>
            </a:xfrm>
            <a:custGeom>
              <a:avLst/>
              <a:gdLst>
                <a:gd name="connsiteX0" fmla="*/ 267629 w 267629"/>
                <a:gd name="connsiteY0" fmla="*/ 0 h 161693"/>
                <a:gd name="connsiteX1" fmla="*/ 239751 w 267629"/>
                <a:gd name="connsiteY1" fmla="*/ 27878 h 161693"/>
                <a:gd name="connsiteX2" fmla="*/ 211873 w 267629"/>
                <a:gd name="connsiteY2" fmla="*/ 55756 h 161693"/>
                <a:gd name="connsiteX3" fmla="*/ 189570 w 267629"/>
                <a:gd name="connsiteY3" fmla="*/ 83634 h 161693"/>
                <a:gd name="connsiteX4" fmla="*/ 156117 w 267629"/>
                <a:gd name="connsiteY4" fmla="*/ 100361 h 161693"/>
                <a:gd name="connsiteX5" fmla="*/ 139390 w 267629"/>
                <a:gd name="connsiteY5" fmla="*/ 111512 h 161693"/>
                <a:gd name="connsiteX6" fmla="*/ 122663 w 267629"/>
                <a:gd name="connsiteY6" fmla="*/ 117088 h 161693"/>
                <a:gd name="connsiteX7" fmla="*/ 72483 w 267629"/>
                <a:gd name="connsiteY7" fmla="*/ 139390 h 161693"/>
                <a:gd name="connsiteX8" fmla="*/ 27878 w 267629"/>
                <a:gd name="connsiteY8" fmla="*/ 150541 h 161693"/>
                <a:gd name="connsiteX9" fmla="*/ 0 w 267629"/>
                <a:gd name="connsiteY9" fmla="*/ 161693 h 161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7629" h="161693">
                  <a:moveTo>
                    <a:pt x="267629" y="0"/>
                  </a:moveTo>
                  <a:cubicBezTo>
                    <a:pt x="258336" y="9293"/>
                    <a:pt x="248405" y="17988"/>
                    <a:pt x="239751" y="27878"/>
                  </a:cubicBezTo>
                  <a:cubicBezTo>
                    <a:pt x="213732" y="57615"/>
                    <a:pt x="245327" y="33454"/>
                    <a:pt x="211873" y="55756"/>
                  </a:cubicBezTo>
                  <a:cubicBezTo>
                    <a:pt x="203591" y="68180"/>
                    <a:pt x="200923" y="74552"/>
                    <a:pt x="189570" y="83634"/>
                  </a:cubicBezTo>
                  <a:cubicBezTo>
                    <a:pt x="162939" y="104939"/>
                    <a:pt x="183600" y="86620"/>
                    <a:pt x="156117" y="100361"/>
                  </a:cubicBezTo>
                  <a:cubicBezTo>
                    <a:pt x="150123" y="103358"/>
                    <a:pt x="145384" y="108515"/>
                    <a:pt x="139390" y="111512"/>
                  </a:cubicBezTo>
                  <a:cubicBezTo>
                    <a:pt x="134133" y="114140"/>
                    <a:pt x="127920" y="114460"/>
                    <a:pt x="122663" y="117088"/>
                  </a:cubicBezTo>
                  <a:cubicBezTo>
                    <a:pt x="86052" y="135393"/>
                    <a:pt x="130015" y="125007"/>
                    <a:pt x="72483" y="139390"/>
                  </a:cubicBezTo>
                  <a:lnTo>
                    <a:pt x="27878" y="150541"/>
                  </a:lnTo>
                  <a:cubicBezTo>
                    <a:pt x="3026" y="156754"/>
                    <a:pt x="10993" y="150698"/>
                    <a:pt x="0" y="161693"/>
                  </a:cubicBezTo>
                </a:path>
              </a:pathLst>
            </a:custGeom>
            <a:noFill/>
            <a:ln w="12700">
              <a:solidFill>
                <a:srgbClr val="5EB3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942781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0" presetClass="entr" presetSubtype="0" fill="hold" grpId="0" nodeType="withEffect">
                                  <p:stCondLst>
                                    <p:cond delay="0"/>
                                  </p:stCondLst>
                                  <p:childTnLst>
                                    <p:set>
                                      <p:cBhvr>
                                        <p:cTn id="8" dur="1" fill="hold">
                                          <p:stCondLst>
                                            <p:cond delay="0"/>
                                          </p:stCondLst>
                                        </p:cTn>
                                        <p:tgtEl>
                                          <p:spTgt spid="49"/>
                                        </p:tgtEl>
                                        <p:attrNameLst>
                                          <p:attrName>style.visibility</p:attrName>
                                        </p:attrNameLst>
                                      </p:cBhvr>
                                      <p:to>
                                        <p:strVal val="visible"/>
                                      </p:to>
                                    </p:set>
                                    <p:animEffect transition="in" filter="fade">
                                      <p:cBhvr>
                                        <p:cTn id="9" dur="500"/>
                                        <p:tgtEl>
                                          <p:spTgt spid="49"/>
                                        </p:tgtEl>
                                      </p:cBhvr>
                                    </p:animEffect>
                                  </p:childTnLst>
                                </p:cTn>
                              </p:par>
                              <p:par>
                                <p:cTn id="10" presetID="10" presetClass="entr" presetSubtype="0" fill="hold" nodeType="withEffect">
                                  <p:stCondLst>
                                    <p:cond delay="0"/>
                                  </p:stCondLst>
                                  <p:childTnLst>
                                    <p:set>
                                      <p:cBhvr>
                                        <p:cTn id="11" dur="1" fill="hold">
                                          <p:stCondLst>
                                            <p:cond delay="0"/>
                                          </p:stCondLst>
                                        </p:cTn>
                                        <p:tgtEl>
                                          <p:spTgt spid="43"/>
                                        </p:tgtEl>
                                        <p:attrNameLst>
                                          <p:attrName>style.visibility</p:attrName>
                                        </p:attrNameLst>
                                      </p:cBhvr>
                                      <p:to>
                                        <p:strVal val="visible"/>
                                      </p:to>
                                    </p:set>
                                    <p:animEffect transition="in" filter="fade">
                                      <p:cBhvr>
                                        <p:cTn id="12" dur="500"/>
                                        <p:tgtEl>
                                          <p:spTgt spid="43"/>
                                        </p:tgtEl>
                                      </p:cBhvr>
                                    </p:animEffect>
                                  </p:childTnLst>
                                </p:cTn>
                              </p:par>
                              <p:par>
                                <p:cTn id="13" presetID="10" presetClass="entr" presetSubtype="0" fill="hold" nodeType="withEffect">
                                  <p:stCondLst>
                                    <p:cond delay="0"/>
                                  </p:stCondLst>
                                  <p:childTnLst>
                                    <p:set>
                                      <p:cBhvr>
                                        <p:cTn id="14" dur="1" fill="hold">
                                          <p:stCondLst>
                                            <p:cond delay="0"/>
                                          </p:stCondLst>
                                        </p:cTn>
                                        <p:tgtEl>
                                          <p:spTgt spid="44"/>
                                        </p:tgtEl>
                                        <p:attrNameLst>
                                          <p:attrName>style.visibility</p:attrName>
                                        </p:attrNameLst>
                                      </p:cBhvr>
                                      <p:to>
                                        <p:strVal val="visible"/>
                                      </p:to>
                                    </p:set>
                                    <p:animEffect transition="in" filter="fade">
                                      <p:cBhvr>
                                        <p:cTn id="15" dur="500"/>
                                        <p:tgtEl>
                                          <p:spTgt spid="44"/>
                                        </p:tgtEl>
                                      </p:cBhvr>
                                    </p:animEffect>
                                  </p:childTnLst>
                                </p:cTn>
                              </p:par>
                              <p:par>
                                <p:cTn id="16" presetID="10" presetClass="entr" presetSubtype="0" fill="hold" nodeType="withEffect">
                                  <p:stCondLst>
                                    <p:cond delay="0"/>
                                  </p:stCondLst>
                                  <p:childTnLst>
                                    <p:set>
                                      <p:cBhvr>
                                        <p:cTn id="17" dur="1" fill="hold">
                                          <p:stCondLst>
                                            <p:cond delay="0"/>
                                          </p:stCondLst>
                                        </p:cTn>
                                        <p:tgtEl>
                                          <p:spTgt spid="59"/>
                                        </p:tgtEl>
                                        <p:attrNameLst>
                                          <p:attrName>style.visibility</p:attrName>
                                        </p:attrNameLst>
                                      </p:cBhvr>
                                      <p:to>
                                        <p:strVal val="visible"/>
                                      </p:to>
                                    </p:set>
                                    <p:animEffect transition="in" filter="fade">
                                      <p:cBhvr>
                                        <p:cTn id="18"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Monterey Formation - Diagenesis</a:t>
            </a:r>
          </a:p>
        </p:txBody>
      </p:sp>
      <p:sp>
        <p:nvSpPr>
          <p:cNvPr id="9" name="Slide Number Placeholder 8"/>
          <p:cNvSpPr>
            <a:spLocks noGrp="1"/>
          </p:cNvSpPr>
          <p:nvPr>
            <p:ph type="sldNum" sz="quarter" idx="12"/>
          </p:nvPr>
        </p:nvSpPr>
        <p:spPr/>
        <p:txBody>
          <a:bodyPr/>
          <a:lstStyle/>
          <a:p>
            <a:fld id="{2C28197D-2ACD-42B7-BE08-24663ADBB220}" type="slidenum">
              <a:rPr lang="en-US" smtClean="0"/>
              <a:t>2</a:t>
            </a:fld>
            <a:endParaRPr lang="en-US"/>
          </a:p>
        </p:txBody>
      </p:sp>
      <p:pic>
        <p:nvPicPr>
          <p:cNvPr id="4" name="Picture 3"/>
          <p:cNvPicPr>
            <a:picLocks noChangeAspect="1"/>
          </p:cNvPicPr>
          <p:nvPr/>
        </p:nvPicPr>
        <p:blipFill>
          <a:blip r:embed="rId3"/>
          <a:stretch>
            <a:fillRect/>
          </a:stretch>
        </p:blipFill>
        <p:spPr>
          <a:xfrm>
            <a:off x="231882" y="1066800"/>
            <a:ext cx="2447925" cy="1834442"/>
          </a:xfrm>
          <a:prstGeom prst="rect">
            <a:avLst/>
          </a:prstGeom>
        </p:spPr>
      </p:pic>
      <p:pic>
        <p:nvPicPr>
          <p:cNvPr id="5" name="Picture 4"/>
          <p:cNvPicPr>
            <a:picLocks noChangeAspect="1"/>
          </p:cNvPicPr>
          <p:nvPr/>
        </p:nvPicPr>
        <p:blipFill>
          <a:blip r:embed="rId4"/>
          <a:stretch>
            <a:fillRect/>
          </a:stretch>
        </p:blipFill>
        <p:spPr>
          <a:xfrm>
            <a:off x="231882" y="3008936"/>
            <a:ext cx="2466676" cy="1728864"/>
          </a:xfrm>
          <a:prstGeom prst="rect">
            <a:avLst/>
          </a:prstGeom>
        </p:spPr>
      </p:pic>
      <p:pic>
        <p:nvPicPr>
          <p:cNvPr id="8" name="Picture 7"/>
          <p:cNvPicPr>
            <a:picLocks noChangeAspect="1"/>
          </p:cNvPicPr>
          <p:nvPr/>
        </p:nvPicPr>
        <p:blipFill>
          <a:blip r:embed="rId5"/>
          <a:stretch>
            <a:fillRect/>
          </a:stretch>
        </p:blipFill>
        <p:spPr>
          <a:xfrm>
            <a:off x="231882" y="4845494"/>
            <a:ext cx="2447925" cy="1827708"/>
          </a:xfrm>
          <a:prstGeom prst="rect">
            <a:avLst/>
          </a:prstGeom>
        </p:spPr>
      </p:pic>
      <p:pic>
        <p:nvPicPr>
          <p:cNvPr id="17" name="Picture 16"/>
          <p:cNvPicPr/>
          <p:nvPr/>
        </p:nvPicPr>
        <p:blipFill>
          <a:blip r:embed="rId6" cstate="print">
            <a:extLst>
              <a:ext uri="{28A0092B-C50C-407E-A947-70E740481C1C}">
                <a14:useLocalDpi xmlns:a14="http://schemas.microsoft.com/office/drawing/2010/main" val="0"/>
              </a:ext>
            </a:extLst>
          </a:blip>
          <a:stretch>
            <a:fillRect/>
          </a:stretch>
        </p:blipFill>
        <p:spPr>
          <a:xfrm>
            <a:off x="6177496" y="1417915"/>
            <a:ext cx="2587125" cy="3787941"/>
          </a:xfrm>
          <a:prstGeom prst="rect">
            <a:avLst/>
          </a:prstGeom>
          <a:ln>
            <a:solidFill>
              <a:schemeClr val="tx1"/>
            </a:solidFill>
          </a:ln>
        </p:spPr>
      </p:pic>
      <p:pic>
        <p:nvPicPr>
          <p:cNvPr id="18" name="Picture 17" descr="Macintosh HD:Users:ryweller:Google Drive:CSULB:Thesis Weller:Advancement Proposal:Figures:Figure 4 Behl_Keller_Isaacs.pdf"/>
          <p:cNvPicPr/>
          <p:nvPr/>
        </p:nvPicPr>
        <p:blipFill rotWithShape="1">
          <a:blip r:embed="rId7">
            <a:extLst>
              <a:ext uri="{28A0092B-C50C-407E-A947-70E740481C1C}">
                <a14:useLocalDpi xmlns:a14="http://schemas.microsoft.com/office/drawing/2010/main" val="0"/>
              </a:ext>
            </a:extLst>
          </a:blip>
          <a:srcRect l="10783" t="9623" r="13346" b="8728"/>
          <a:stretch/>
        </p:blipFill>
        <p:spPr bwMode="auto">
          <a:xfrm>
            <a:off x="3061085" y="1314116"/>
            <a:ext cx="2867025" cy="3992245"/>
          </a:xfrm>
          <a:prstGeom prst="rect">
            <a:avLst/>
          </a:prstGeom>
          <a:noFill/>
          <a:ln>
            <a:solidFill>
              <a:schemeClr val="tx1"/>
            </a:solidFill>
          </a:ln>
          <a:extLst>
            <a:ext uri="{FAA26D3D-D897-4be2-8F04-BA451C77F1D7}">
              <ma14:placeholderFlag xmlns:wpc="http://schemas.microsoft.com/office/word/2010/wordprocessingCanvas" xmlns:cx="http://schemas.microsoft.com/office/drawing/2014/chartex" xmlns:mc="http://schemas.openxmlformats.org/markup-compatibility/2006" xmlns:m="http://schemas.openxmlformats.org/officeDocument/2006/math" xmlns:wp14="http://schemas.microsoft.com/office/word/2010/wordprocessingDrawing" xmlns:wp="http://schemas.openxmlformats.org/drawingml/2006/wordprocessingDrawing" xmlns:w14="http://schemas.microsoft.com/office/word/2010/wordml" xmlns:w15="http://schemas.microsoft.com/office/word/2012/wordml" xmlns:w16se="http://schemas.microsoft.com/office/word/2015/wordml/symex" xmlns:wpg="http://schemas.microsoft.com/office/word/2010/wordprocessingGroup" xmlns:wpi="http://schemas.microsoft.com/office/word/2010/wordprocessingInk" xmlns:wne="http://schemas.microsoft.com/office/word/2006/wordml" xmlns:wps="http://schemas.microsoft.com/office/word/2010/wordprocessingShape" xmlns:pic="http://schemas.openxmlformats.org/drawingml/2006/picture" xmlns:cx1="http://schemas.microsoft.com/office/drawing/2015/9/8/chartex" xmlns:cx2="http://schemas.microsoft.com/office/drawing/2015/10/21/chartex" xmlns:cx3="http://schemas.microsoft.com/office/drawing/2016/5/9/chartex" xmlns:cx4="http://schemas.microsoft.com/office/drawing/2016/5/10/chartex" xmlns:cx5="http://schemas.microsoft.com/office/drawing/2016/5/11/chartex" xmlns:cx6="http://schemas.microsoft.com/office/drawing/2016/5/12/chartex" xmlns:cx7="http://schemas.microsoft.com/office/drawing/2016/5/13/chartex" xmlns:cx8="http://schemas.microsoft.com/office/drawing/2016/5/14/chartex" xmlns:aink="http://schemas.microsoft.com/office/drawing/2016/ink" xmlns:am3d="http://schemas.microsoft.com/office/drawing/2017/model3d" xmlns:w16cid="http://schemas.microsoft.com/office/word/2016/wordml/cid" xmlns="" xmlns:mo="http://schemas.microsoft.com/office/mac/office/2008/main" xmlns:mv="urn:schemas-microsoft-com:mac:vml" xmlns:o="urn:schemas-microsoft-com:office:office" xmlns:v="urn:schemas-microsoft-com:vml" xmlns:w10="urn:schemas-microsoft-com:office:word" xmlns:w="http://schemas.openxmlformats.org/wordprocessingml/2006/main" xmlns:ma14="http://schemas.microsoft.com/office/mac/drawingml/2011/main" xmlns:lc="http://schemas.openxmlformats.org/drawingml/2006/lockedCanvas"/>
            </a:ext>
            <a:ext uri="{53640926-AAD7-44d8-BBD7-CCE9431645EC}">
              <a14:shadowObscured xmlns:wpc="http://schemas.microsoft.com/office/word/2010/wordprocessingCanvas" xmlns:cx="http://schemas.microsoft.com/office/drawing/2014/chartex" xmlns:mc="http://schemas.openxmlformats.org/markup-compatibility/2006" xmlns:m="http://schemas.openxmlformats.org/officeDocument/2006/math" xmlns:wp14="http://schemas.microsoft.com/office/word/2010/wordprocessingDrawing" xmlns:wp="http://schemas.openxmlformats.org/drawingml/2006/wordprocessingDrawing" xmlns:w14="http://schemas.microsoft.com/office/word/2010/wordml" xmlns:w15="http://schemas.microsoft.com/office/word/2012/wordml" xmlns:w16se="http://schemas.microsoft.com/office/word/2015/wordml/symex" xmlns:wpg="http://schemas.microsoft.com/office/word/2010/wordprocessingGroup" xmlns:wpi="http://schemas.microsoft.com/office/word/2010/wordprocessingInk" xmlns:wne="http://schemas.microsoft.com/office/word/2006/wordml" xmlns:wps="http://schemas.microsoft.com/office/word/2010/wordprocessingShape" xmlns:pic="http://schemas.openxmlformats.org/drawingml/2006/picture" xmlns:cx1="http://schemas.microsoft.com/office/drawing/2015/9/8/chartex" xmlns:cx2="http://schemas.microsoft.com/office/drawing/2015/10/21/chartex" xmlns:cx3="http://schemas.microsoft.com/office/drawing/2016/5/9/chartex" xmlns:cx4="http://schemas.microsoft.com/office/drawing/2016/5/10/chartex" xmlns:cx5="http://schemas.microsoft.com/office/drawing/2016/5/11/chartex" xmlns:cx6="http://schemas.microsoft.com/office/drawing/2016/5/12/chartex" xmlns:cx7="http://schemas.microsoft.com/office/drawing/2016/5/13/chartex" xmlns:cx8="http://schemas.microsoft.com/office/drawing/2016/5/14/chartex" xmlns:aink="http://schemas.microsoft.com/office/drawing/2016/ink" xmlns:am3d="http://schemas.microsoft.com/office/drawing/2017/model3d" xmlns:w16cid="http://schemas.microsoft.com/office/word/2016/wordml/cid" xmlns:mo="http://schemas.microsoft.com/office/mac/office/2008/main" xmlns:mv="urn:schemas-microsoft-com:mac:vml" xmlns:a14="http://schemas.microsoft.com/office/drawing/2010/main" xmlns:w="http://schemas.openxmlformats.org/wordprocessingml/2006/main" xmlns:w10="urn:schemas-microsoft-com:office:word" xmlns:v="urn:schemas-microsoft-com:vml" xmlns:o="urn:schemas-microsoft-com:office:office" xmlns="" xmlns:lc="http://schemas.openxmlformats.org/drawingml/2006/lockedCanvas"/>
            </a:ext>
          </a:extLst>
        </p:spPr>
      </p:pic>
      <p:sp>
        <p:nvSpPr>
          <p:cNvPr id="19" name="Content Placeholder 1"/>
          <p:cNvSpPr>
            <a:spLocks noGrp="1"/>
          </p:cNvSpPr>
          <p:nvPr>
            <p:ph idx="1"/>
          </p:nvPr>
        </p:nvSpPr>
        <p:spPr>
          <a:xfrm>
            <a:off x="2867025" y="5581650"/>
            <a:ext cx="6167566" cy="957262"/>
          </a:xfrm>
        </p:spPr>
        <p:txBody>
          <a:bodyPr>
            <a:normAutofit fontScale="92500"/>
          </a:bodyPr>
          <a:lstStyle/>
          <a:p>
            <a:r>
              <a:rPr lang="en-US" dirty="0">
                <a:latin typeface="+mn-lt"/>
              </a:rPr>
              <a:t>Highly contrasting physical properties </a:t>
            </a:r>
            <a:r>
              <a:rPr lang="en-US" dirty="0"/>
              <a:t>via compositional and diagenetic variability</a:t>
            </a:r>
            <a:endParaRPr lang="en-US" b="1" dirty="0">
              <a:latin typeface="+mn-lt"/>
            </a:endParaRPr>
          </a:p>
        </p:txBody>
      </p:sp>
      <p:sp>
        <p:nvSpPr>
          <p:cNvPr id="2" name="Oval 1"/>
          <p:cNvSpPr/>
          <p:nvPr/>
        </p:nvSpPr>
        <p:spPr>
          <a:xfrm>
            <a:off x="8334375" y="2771775"/>
            <a:ext cx="323850" cy="199061"/>
          </a:xfrm>
          <a:prstGeom prst="ellipse">
            <a:avLst/>
          </a:prstGeom>
          <a:noFill/>
          <a:ln w="19050">
            <a:solidFill>
              <a:srgbClr val="5EB3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8305800" y="4476750"/>
            <a:ext cx="323850" cy="199061"/>
          </a:xfrm>
          <a:prstGeom prst="ellipse">
            <a:avLst/>
          </a:prstGeom>
          <a:noFill/>
          <a:ln w="19050">
            <a:solidFill>
              <a:srgbClr val="5EB3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5791995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6585D139-CCBE-6041-BE04-8D0CDCAC89FC}"/>
              </a:ext>
            </a:extLst>
          </p:cNvPr>
          <p:cNvGrpSpPr/>
          <p:nvPr/>
        </p:nvGrpSpPr>
        <p:grpSpPr>
          <a:xfrm>
            <a:off x="828721" y="947017"/>
            <a:ext cx="3032202" cy="5806201"/>
            <a:chOff x="851793" y="947016"/>
            <a:chExt cx="3032202" cy="5806201"/>
          </a:xfrm>
        </p:grpSpPr>
        <p:pic>
          <p:nvPicPr>
            <p:cNvPr id="26" name="Picture 25">
              <a:extLst>
                <a:ext uri="{FF2B5EF4-FFF2-40B4-BE49-F238E27FC236}">
                  <a16:creationId xmlns:a16="http://schemas.microsoft.com/office/drawing/2014/main" id="{A3A44309-2036-D443-8BC4-B8AE169581F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497"/>
            <a:stretch/>
          </p:blipFill>
          <p:spPr>
            <a:xfrm>
              <a:off x="851793" y="947017"/>
              <a:ext cx="3032202" cy="5806200"/>
            </a:xfrm>
            <a:prstGeom prst="rect">
              <a:avLst/>
            </a:prstGeom>
            <a:ln w="38100">
              <a:noFill/>
            </a:ln>
          </p:spPr>
        </p:pic>
        <p:pic>
          <p:nvPicPr>
            <p:cNvPr id="27" name="Picture 26">
              <a:extLst>
                <a:ext uri="{FF2B5EF4-FFF2-40B4-BE49-F238E27FC236}">
                  <a16:creationId xmlns:a16="http://schemas.microsoft.com/office/drawing/2014/main" id="{812C2140-8A62-7A4D-B27C-BB4E6E1EC473}"/>
                </a:ext>
              </a:extLst>
            </p:cNvPr>
            <p:cNvPicPr>
              <a:picLocks noChangeAspect="1"/>
            </p:cNvPicPr>
            <p:nvPr/>
          </p:nvPicPr>
          <p:blipFill rotWithShape="1">
            <a:blip r:embed="rId4"/>
            <a:srcRect l="5430" t="10589"/>
            <a:stretch/>
          </p:blipFill>
          <p:spPr>
            <a:xfrm>
              <a:off x="869575" y="1649505"/>
              <a:ext cx="309677" cy="4889407"/>
            </a:xfrm>
            <a:prstGeom prst="rect">
              <a:avLst/>
            </a:prstGeom>
            <a:ln>
              <a:noFill/>
            </a:ln>
          </p:spPr>
        </p:pic>
        <p:pic>
          <p:nvPicPr>
            <p:cNvPr id="29" name="Picture 28">
              <a:extLst>
                <a:ext uri="{FF2B5EF4-FFF2-40B4-BE49-F238E27FC236}">
                  <a16:creationId xmlns:a16="http://schemas.microsoft.com/office/drawing/2014/main" id="{34893616-9090-2241-A8DF-7C00421A9666}"/>
                </a:ext>
              </a:extLst>
            </p:cNvPr>
            <p:cNvPicPr>
              <a:picLocks noChangeAspect="1"/>
            </p:cNvPicPr>
            <p:nvPr/>
          </p:nvPicPr>
          <p:blipFill>
            <a:blip r:embed="rId5"/>
            <a:stretch>
              <a:fillRect/>
            </a:stretch>
          </p:blipFill>
          <p:spPr>
            <a:xfrm>
              <a:off x="851793" y="947016"/>
              <a:ext cx="2948682" cy="702489"/>
            </a:xfrm>
            <a:prstGeom prst="rect">
              <a:avLst/>
            </a:prstGeom>
            <a:ln>
              <a:noFill/>
            </a:ln>
          </p:spPr>
        </p:pic>
      </p:grpSp>
      <p:sp>
        <p:nvSpPr>
          <p:cNvPr id="2" name="Title 1"/>
          <p:cNvSpPr>
            <a:spLocks noGrp="1"/>
          </p:cNvSpPr>
          <p:nvPr>
            <p:ph type="title"/>
          </p:nvPr>
        </p:nvSpPr>
        <p:spPr/>
        <p:txBody>
          <a:bodyPr/>
          <a:lstStyle/>
          <a:p>
            <a:r>
              <a:rPr lang="en-US" dirty="0"/>
              <a:t>12’k-Quartz</a:t>
            </a:r>
          </a:p>
        </p:txBody>
      </p:sp>
      <p:sp>
        <p:nvSpPr>
          <p:cNvPr id="4" name="Slide Number Placeholder 3"/>
          <p:cNvSpPr>
            <a:spLocks noGrp="1"/>
          </p:cNvSpPr>
          <p:nvPr>
            <p:ph type="sldNum" sz="quarter" idx="12"/>
          </p:nvPr>
        </p:nvSpPr>
        <p:spPr/>
        <p:txBody>
          <a:bodyPr/>
          <a:lstStyle/>
          <a:p>
            <a:fld id="{2C28197D-2ACD-42B7-BE08-24663ADBB220}" type="slidenum">
              <a:rPr lang="en-US" smtClean="0"/>
              <a:t>20</a:t>
            </a:fld>
            <a:endParaRPr lang="en-US"/>
          </a:p>
        </p:txBody>
      </p:sp>
      <p:sp>
        <p:nvSpPr>
          <p:cNvPr id="15" name="Content Placeholder 1"/>
          <p:cNvSpPr>
            <a:spLocks noGrp="1"/>
          </p:cNvSpPr>
          <p:nvPr>
            <p:ph idx="1"/>
          </p:nvPr>
        </p:nvSpPr>
        <p:spPr>
          <a:xfrm>
            <a:off x="4139622" y="922675"/>
            <a:ext cx="4814907" cy="2054675"/>
          </a:xfrm>
        </p:spPr>
        <p:txBody>
          <a:bodyPr>
            <a:normAutofit/>
          </a:bodyPr>
          <a:lstStyle/>
          <a:p>
            <a:r>
              <a:rPr lang="en-US" sz="1800" dirty="0"/>
              <a:t>&gt;11,000’ = Higher strength and Heterogeneity</a:t>
            </a:r>
          </a:p>
          <a:p>
            <a:r>
              <a:rPr lang="en-US" sz="1800" dirty="0"/>
              <a:t>Deep Quartz </a:t>
            </a:r>
          </a:p>
          <a:p>
            <a:pPr lvl="1"/>
            <a:r>
              <a:rPr lang="en-US" sz="1400" dirty="0"/>
              <a:t>Potentially Very Hard (Fast)… Too Hard?</a:t>
            </a:r>
          </a:p>
          <a:p>
            <a:pPr lvl="1"/>
            <a:r>
              <a:rPr lang="en-US" sz="1400" dirty="0"/>
              <a:t>Clay-poor (silica-rich) are hardest, fastest, lowest por.</a:t>
            </a:r>
          </a:p>
          <a:p>
            <a:pPr lvl="1"/>
            <a:r>
              <a:rPr lang="en-US" sz="1400" dirty="0"/>
              <a:t>Generic mineralogical BI is not appropriate</a:t>
            </a:r>
          </a:p>
          <a:p>
            <a:pPr lvl="2"/>
            <a:r>
              <a:rPr lang="en-US" sz="1200" dirty="0"/>
              <a:t>Highest clay &amp; kerogen-rich rocks are still really hard!</a:t>
            </a:r>
          </a:p>
          <a:p>
            <a:pPr lvl="1"/>
            <a:endParaRPr lang="en-US" sz="1600" dirty="0"/>
          </a:p>
        </p:txBody>
      </p:sp>
      <p:sp>
        <p:nvSpPr>
          <p:cNvPr id="12" name="Left Arrow 11"/>
          <p:cNvSpPr/>
          <p:nvPr/>
        </p:nvSpPr>
        <p:spPr>
          <a:xfrm>
            <a:off x="3373592" y="3786154"/>
            <a:ext cx="345688" cy="182880"/>
          </a:xfrm>
          <a:prstGeom prst="leftArrow">
            <a:avLst/>
          </a:prstGeom>
          <a:solidFill>
            <a:srgbClr val="4B73F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0">
                <a:noFill/>
              </a:ln>
              <a:solidFill>
                <a:srgbClr val="4D4CFC"/>
              </a:solidFill>
              <a:effectLst>
                <a:outerShdw blurRad="38100" dist="19050" dir="2700000" algn="tl" rotWithShape="0">
                  <a:schemeClr val="dk1">
                    <a:alpha val="40000"/>
                  </a:schemeClr>
                </a:outerShdw>
              </a:effectLst>
            </a:endParaRPr>
          </a:p>
        </p:txBody>
      </p:sp>
      <p:sp>
        <p:nvSpPr>
          <p:cNvPr id="13" name="Left Arrow 12"/>
          <p:cNvSpPr/>
          <p:nvPr/>
        </p:nvSpPr>
        <p:spPr>
          <a:xfrm rot="10800000">
            <a:off x="450650" y="4470400"/>
            <a:ext cx="345688" cy="182880"/>
          </a:xfrm>
          <a:prstGeom prst="leftArrow">
            <a:avLst/>
          </a:prstGeom>
          <a:solidFill>
            <a:srgbClr val="E2D12B"/>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ln w="0"/>
              <a:solidFill>
                <a:schemeClr val="tx1"/>
              </a:solidFill>
              <a:effectLst>
                <a:outerShdw blurRad="38100" dist="19050" dir="2700000" algn="tl" rotWithShape="0">
                  <a:schemeClr val="dk1">
                    <a:alpha val="40000"/>
                  </a:schemeClr>
                </a:outerShdw>
              </a:effectLst>
            </a:endParaRPr>
          </a:p>
        </p:txBody>
      </p:sp>
      <p:sp>
        <p:nvSpPr>
          <p:cNvPr id="8" name="Rectangle: Rounded Corners 7"/>
          <p:cNvSpPr/>
          <p:nvPr/>
        </p:nvSpPr>
        <p:spPr>
          <a:xfrm>
            <a:off x="824914" y="5250337"/>
            <a:ext cx="2952489" cy="230334"/>
          </a:xfrm>
          <a:prstGeom prst="roundRect">
            <a:avLst/>
          </a:prstGeom>
          <a:solidFill>
            <a:schemeClr val="accent6">
              <a:lumMod val="60000"/>
              <a:lumOff val="40000"/>
              <a:alpha val="20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Rounded Corners 18"/>
          <p:cNvSpPr/>
          <p:nvPr/>
        </p:nvSpPr>
        <p:spPr>
          <a:xfrm>
            <a:off x="824914" y="5942522"/>
            <a:ext cx="2952489" cy="158969"/>
          </a:xfrm>
          <a:prstGeom prst="roundRect">
            <a:avLst/>
          </a:prstGeom>
          <a:solidFill>
            <a:srgbClr val="EB7575">
              <a:alpha val="20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Rounded Corners 19"/>
          <p:cNvSpPr/>
          <p:nvPr/>
        </p:nvSpPr>
        <p:spPr>
          <a:xfrm>
            <a:off x="824914" y="5521572"/>
            <a:ext cx="2952489" cy="154342"/>
          </a:xfrm>
          <a:prstGeom prst="roundRect">
            <a:avLst/>
          </a:prstGeom>
          <a:solidFill>
            <a:srgbClr val="EB7575">
              <a:alpha val="20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6" name="Picture 15"/>
          <p:cNvPicPr>
            <a:picLocks noChangeAspect="1"/>
          </p:cNvPicPr>
          <p:nvPr/>
        </p:nvPicPr>
        <p:blipFill>
          <a:blip r:embed="rId6"/>
          <a:stretch>
            <a:fillRect/>
          </a:stretch>
        </p:blipFill>
        <p:spPr>
          <a:xfrm>
            <a:off x="6289482" y="5457376"/>
            <a:ext cx="1576524" cy="530673"/>
          </a:xfrm>
          <a:prstGeom prst="rect">
            <a:avLst/>
          </a:prstGeom>
        </p:spPr>
      </p:pic>
      <p:sp>
        <p:nvSpPr>
          <p:cNvPr id="18" name="TextBox 17"/>
          <p:cNvSpPr txBox="1"/>
          <p:nvPr/>
        </p:nvSpPr>
        <p:spPr>
          <a:xfrm>
            <a:off x="7709324" y="5419302"/>
            <a:ext cx="885825" cy="523220"/>
          </a:xfrm>
          <a:prstGeom prst="rect">
            <a:avLst/>
          </a:prstGeom>
          <a:noFill/>
        </p:spPr>
        <p:txBody>
          <a:bodyPr wrap="square" rtlCol="0">
            <a:spAutoFit/>
          </a:bodyPr>
          <a:lstStyle/>
          <a:p>
            <a:r>
              <a:rPr lang="en-US" sz="2800" dirty="0"/>
              <a:t>?</a:t>
            </a:r>
          </a:p>
        </p:txBody>
      </p:sp>
      <p:pic>
        <p:nvPicPr>
          <p:cNvPr id="28" name="Picture 27"/>
          <p:cNvPicPr>
            <a:picLocks noChangeAspect="1"/>
          </p:cNvPicPr>
          <p:nvPr/>
        </p:nvPicPr>
        <p:blipFill>
          <a:blip r:embed="rId7"/>
          <a:stretch>
            <a:fillRect/>
          </a:stretch>
        </p:blipFill>
        <p:spPr>
          <a:xfrm>
            <a:off x="4869585" y="3275201"/>
            <a:ext cx="3354979" cy="2573277"/>
          </a:xfrm>
          <a:prstGeom prst="rect">
            <a:avLst/>
          </a:prstGeom>
        </p:spPr>
      </p:pic>
    </p:spTree>
    <p:extLst>
      <p:ext uri="{BB962C8B-B14F-4D97-AF65-F5344CB8AC3E}">
        <p14:creationId xmlns:p14="http://schemas.microsoft.com/office/powerpoint/2010/main" val="394363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8" grpId="0" animBg="1"/>
      <p:bldP spid="19" grpId="0" animBg="1"/>
      <p:bldP spid="2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HLD to Wireline Resolution</a:t>
            </a:r>
          </a:p>
        </p:txBody>
      </p:sp>
      <p:sp>
        <p:nvSpPr>
          <p:cNvPr id="4" name="Slide Number Placeholder 3"/>
          <p:cNvSpPr>
            <a:spLocks noGrp="1"/>
          </p:cNvSpPr>
          <p:nvPr>
            <p:ph type="sldNum" sz="quarter" idx="12"/>
          </p:nvPr>
        </p:nvSpPr>
        <p:spPr/>
        <p:txBody>
          <a:bodyPr/>
          <a:lstStyle/>
          <a:p>
            <a:fld id="{2C28197D-2ACD-42B7-BE08-24663ADBB220}" type="slidenum">
              <a:rPr lang="en-US" smtClean="0"/>
              <a:t>21</a:t>
            </a:fld>
            <a:endParaRPr lang="en-US"/>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1123" y="1658648"/>
            <a:ext cx="3081497" cy="3559754"/>
          </a:xfrm>
          <a:prstGeom prst="rect">
            <a:avLst/>
          </a:prstGeom>
        </p:spPr>
      </p:pic>
      <p:sp>
        <p:nvSpPr>
          <p:cNvPr id="6" name="Rectangle 5"/>
          <p:cNvSpPr/>
          <p:nvPr/>
        </p:nvSpPr>
        <p:spPr>
          <a:xfrm>
            <a:off x="232978" y="4107872"/>
            <a:ext cx="3057786" cy="831273"/>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p:cNvCxnSpPr/>
          <p:nvPr/>
        </p:nvCxnSpPr>
        <p:spPr>
          <a:xfrm flipV="1">
            <a:off x="3286125" y="1095375"/>
            <a:ext cx="269875" cy="301307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H="1" flipV="1">
            <a:off x="3289300" y="4937125"/>
            <a:ext cx="266701" cy="149138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3568351" y="1095375"/>
            <a:ext cx="3975449" cy="5333135"/>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p:nvPr/>
        </p:nvPicPr>
        <p:blipFill rotWithShape="1">
          <a:blip r:embed="rId4" cstate="print">
            <a:extLst>
              <a:ext uri="{28A0092B-C50C-407E-A947-70E740481C1C}">
                <a14:useLocalDpi xmlns:a14="http://schemas.microsoft.com/office/drawing/2010/main" val="0"/>
              </a:ext>
            </a:extLst>
          </a:blip>
          <a:srcRect b="7157"/>
          <a:stretch/>
        </p:blipFill>
        <p:spPr bwMode="auto">
          <a:xfrm>
            <a:off x="3568350" y="1095374"/>
            <a:ext cx="3975450" cy="5333135"/>
          </a:xfrm>
          <a:prstGeom prst="rect">
            <a:avLst/>
          </a:prstGeom>
          <a:ln w="9525" cap="flat" cmpd="sng" algn="ctr">
            <a:solidFill>
              <a:sysClr val="windowText" lastClr="000000"/>
            </a:solidFill>
            <a:prstDash val="solid"/>
            <a:round/>
            <a:headEnd type="none" w="med" len="med"/>
            <a:tailEnd type="none" w="med" len="med"/>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2728964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HLD to Wireline Resolution</a:t>
            </a:r>
          </a:p>
        </p:txBody>
      </p:sp>
      <p:sp>
        <p:nvSpPr>
          <p:cNvPr id="4" name="Slide Number Placeholder 3"/>
          <p:cNvSpPr>
            <a:spLocks noGrp="1"/>
          </p:cNvSpPr>
          <p:nvPr>
            <p:ph type="sldNum" sz="quarter" idx="12"/>
          </p:nvPr>
        </p:nvSpPr>
        <p:spPr/>
        <p:txBody>
          <a:bodyPr/>
          <a:lstStyle/>
          <a:p>
            <a:fld id="{2C28197D-2ACD-42B7-BE08-24663ADBB220}" type="slidenum">
              <a:rPr lang="en-US" smtClean="0"/>
              <a:t>22</a:t>
            </a:fld>
            <a:endParaRPr lang="en-US"/>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1123" y="1658648"/>
            <a:ext cx="3081497" cy="3559754"/>
          </a:xfrm>
          <a:prstGeom prst="rect">
            <a:avLst/>
          </a:prstGeom>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45506" y="1087308"/>
            <a:ext cx="4893874" cy="5351326"/>
          </a:xfrm>
          <a:prstGeom prst="rect">
            <a:avLst/>
          </a:prstGeom>
        </p:spPr>
      </p:pic>
      <p:sp>
        <p:nvSpPr>
          <p:cNvPr id="3" name="Rectangle 2"/>
          <p:cNvSpPr/>
          <p:nvPr/>
        </p:nvSpPr>
        <p:spPr>
          <a:xfrm>
            <a:off x="221124" y="2660072"/>
            <a:ext cx="3057786" cy="831273"/>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p:cNvCxnSpPr/>
          <p:nvPr/>
        </p:nvCxnSpPr>
        <p:spPr>
          <a:xfrm flipV="1">
            <a:off x="3279775" y="1095375"/>
            <a:ext cx="276225" cy="157162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H="1" flipV="1">
            <a:off x="3276600" y="3489325"/>
            <a:ext cx="279400" cy="293918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3556000" y="1091205"/>
            <a:ext cx="4883380" cy="5347429"/>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6305272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Summary</a:t>
            </a:r>
          </a:p>
        </p:txBody>
      </p:sp>
      <p:sp>
        <p:nvSpPr>
          <p:cNvPr id="2" name="Content Placeholder 1"/>
          <p:cNvSpPr>
            <a:spLocks noGrp="1"/>
          </p:cNvSpPr>
          <p:nvPr>
            <p:ph idx="1"/>
          </p:nvPr>
        </p:nvSpPr>
        <p:spPr>
          <a:xfrm>
            <a:off x="114300" y="1332690"/>
            <a:ext cx="4486275" cy="4801410"/>
          </a:xfrm>
        </p:spPr>
        <p:txBody>
          <a:bodyPr>
            <a:normAutofit/>
          </a:bodyPr>
          <a:lstStyle/>
          <a:p>
            <a:r>
              <a:rPr lang="en-US" sz="2400" dirty="0">
                <a:latin typeface="+mn-lt"/>
              </a:rPr>
              <a:t>Strong trends with composition</a:t>
            </a:r>
          </a:p>
          <a:p>
            <a:pPr lvl="1"/>
            <a:r>
              <a:rPr lang="en-US" sz="2000" dirty="0"/>
              <a:t>Can be correlated to spectral GR</a:t>
            </a:r>
          </a:p>
          <a:p>
            <a:pPr lvl="1"/>
            <a:r>
              <a:rPr lang="en-US" sz="2000" dirty="0"/>
              <a:t>Inconclusive Opal-A</a:t>
            </a:r>
          </a:p>
          <a:p>
            <a:r>
              <a:rPr lang="en-US" sz="2400" dirty="0">
                <a:latin typeface="+mn-lt"/>
              </a:rPr>
              <a:t>Quantified Diagenetic hardening</a:t>
            </a:r>
          </a:p>
          <a:p>
            <a:pPr lvl="1"/>
            <a:r>
              <a:rPr lang="en-US" sz="2000" dirty="0">
                <a:latin typeface="+mn-lt"/>
              </a:rPr>
              <a:t>Opal-A to mixed A+CT is greatest</a:t>
            </a:r>
          </a:p>
          <a:p>
            <a:pPr lvl="1"/>
            <a:r>
              <a:rPr lang="en-US" sz="2000" dirty="0">
                <a:latin typeface="+mn-lt"/>
              </a:rPr>
              <a:t>Opal-CT resistance to compaction</a:t>
            </a:r>
          </a:p>
          <a:p>
            <a:pPr lvl="1"/>
            <a:r>
              <a:rPr lang="en-US" sz="2000" dirty="0"/>
              <a:t>Opal-CT to Quartz is lesser</a:t>
            </a:r>
          </a:p>
          <a:p>
            <a:r>
              <a:rPr lang="en-US" sz="2400" dirty="0"/>
              <a:t>Porosity is too complex for simple </a:t>
            </a:r>
            <a:r>
              <a:rPr lang="en-US" sz="2400" dirty="0" err="1"/>
              <a:t>geomechanical</a:t>
            </a:r>
            <a:r>
              <a:rPr lang="en-US" sz="2400" dirty="0"/>
              <a:t> guidance</a:t>
            </a:r>
          </a:p>
          <a:p>
            <a:r>
              <a:rPr lang="en-US" sz="2400" dirty="0"/>
              <a:t>Distinct character of deep and cemented quartz phase rocks</a:t>
            </a:r>
          </a:p>
        </p:txBody>
      </p:sp>
      <p:sp>
        <p:nvSpPr>
          <p:cNvPr id="4" name="Slide Number Placeholder 3"/>
          <p:cNvSpPr>
            <a:spLocks noGrp="1"/>
          </p:cNvSpPr>
          <p:nvPr>
            <p:ph type="sldNum" sz="quarter" idx="12"/>
          </p:nvPr>
        </p:nvSpPr>
        <p:spPr/>
        <p:txBody>
          <a:bodyPr/>
          <a:lstStyle/>
          <a:p>
            <a:fld id="{2C28197D-2ACD-42B7-BE08-24663ADBB220}" type="slidenum">
              <a:rPr lang="en-US" smtClean="0"/>
              <a:t>23</a:t>
            </a:fld>
            <a:endParaRPr lang="en-US"/>
          </a:p>
        </p:txBody>
      </p:sp>
      <p:pic>
        <p:nvPicPr>
          <p:cNvPr id="5" name="Picture 4"/>
          <p:cNvPicPr>
            <a:picLocks noChangeAspect="1"/>
          </p:cNvPicPr>
          <p:nvPr/>
        </p:nvPicPr>
        <p:blipFill>
          <a:blip r:embed="rId3"/>
          <a:stretch>
            <a:fillRect/>
          </a:stretch>
        </p:blipFill>
        <p:spPr>
          <a:xfrm>
            <a:off x="4607424" y="1332689"/>
            <a:ext cx="4286582" cy="3315511"/>
          </a:xfrm>
          <a:prstGeom prst="rect">
            <a:avLst/>
          </a:prstGeom>
        </p:spPr>
      </p:pic>
    </p:spTree>
    <p:extLst>
      <p:ext uri="{BB962C8B-B14F-4D97-AF65-F5344CB8AC3E}">
        <p14:creationId xmlns:p14="http://schemas.microsoft.com/office/powerpoint/2010/main" val="72308396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Summary</a:t>
            </a:r>
          </a:p>
        </p:txBody>
      </p:sp>
      <p:sp>
        <p:nvSpPr>
          <p:cNvPr id="2" name="Content Placeholder 1"/>
          <p:cNvSpPr>
            <a:spLocks noGrp="1"/>
          </p:cNvSpPr>
          <p:nvPr>
            <p:ph idx="1"/>
          </p:nvPr>
        </p:nvSpPr>
        <p:spPr>
          <a:xfrm>
            <a:off x="190500" y="1332690"/>
            <a:ext cx="4682898" cy="3839385"/>
          </a:xfrm>
        </p:spPr>
        <p:txBody>
          <a:bodyPr>
            <a:normAutofit fontScale="92500" lnSpcReduction="10000"/>
          </a:bodyPr>
          <a:lstStyle/>
          <a:p>
            <a:r>
              <a:rPr lang="en-US" sz="2400" dirty="0">
                <a:latin typeface="+mn-lt"/>
              </a:rPr>
              <a:t>Hardness by</a:t>
            </a:r>
          </a:p>
          <a:p>
            <a:pPr lvl="1"/>
            <a:r>
              <a:rPr lang="en-US" sz="2000" dirty="0"/>
              <a:t>Detritus Content</a:t>
            </a:r>
          </a:p>
          <a:p>
            <a:pPr lvl="1"/>
            <a:r>
              <a:rPr lang="en-US" sz="2000" dirty="0"/>
              <a:t>Silica Mineralogy</a:t>
            </a:r>
          </a:p>
          <a:p>
            <a:pPr lvl="1"/>
            <a:r>
              <a:rPr lang="en-US" sz="2000" dirty="0"/>
              <a:t>Burial Depth / Thermal Maturity</a:t>
            </a:r>
          </a:p>
          <a:p>
            <a:r>
              <a:rPr lang="en-US" sz="2400" dirty="0"/>
              <a:t>Measurable and mappable</a:t>
            </a:r>
          </a:p>
          <a:p>
            <a:pPr lvl="1"/>
            <a:r>
              <a:rPr lang="en-US" sz="2000" dirty="0"/>
              <a:t>GR correlation</a:t>
            </a:r>
          </a:p>
          <a:p>
            <a:pPr lvl="1"/>
            <a:r>
              <a:rPr lang="en-US" sz="2000" dirty="0"/>
              <a:t>Play Concept and Exploration Potential</a:t>
            </a:r>
          </a:p>
          <a:p>
            <a:r>
              <a:rPr lang="en-US" sz="2400" dirty="0"/>
              <a:t>Historical strength and basin modeling</a:t>
            </a:r>
          </a:p>
          <a:p>
            <a:r>
              <a:rPr lang="en-US" sz="2400" dirty="0">
                <a:latin typeface="+mn-lt"/>
              </a:rPr>
              <a:t>Fundamental differences to other shale plays</a:t>
            </a:r>
          </a:p>
        </p:txBody>
      </p:sp>
      <p:sp>
        <p:nvSpPr>
          <p:cNvPr id="4" name="Slide Number Placeholder 3"/>
          <p:cNvSpPr>
            <a:spLocks noGrp="1"/>
          </p:cNvSpPr>
          <p:nvPr>
            <p:ph type="sldNum" sz="quarter" idx="12"/>
          </p:nvPr>
        </p:nvSpPr>
        <p:spPr/>
        <p:txBody>
          <a:bodyPr/>
          <a:lstStyle/>
          <a:p>
            <a:fld id="{2C28197D-2ACD-42B7-BE08-24663ADBB220}" type="slidenum">
              <a:rPr lang="en-US" smtClean="0"/>
              <a:t>24</a:t>
            </a:fld>
            <a:endParaRPr lang="en-US"/>
          </a:p>
        </p:txBody>
      </p:sp>
      <p:sp>
        <p:nvSpPr>
          <p:cNvPr id="9" name="TextBox 8"/>
          <p:cNvSpPr txBox="1"/>
          <p:nvPr/>
        </p:nvSpPr>
        <p:spPr>
          <a:xfrm>
            <a:off x="847707" y="5115207"/>
            <a:ext cx="7448585" cy="1938992"/>
          </a:xfrm>
          <a:prstGeom prst="rect">
            <a:avLst/>
          </a:prstGeom>
          <a:noFill/>
        </p:spPr>
        <p:txBody>
          <a:bodyPr wrap="square" numCol="2" rtlCol="0">
            <a:spAutoFit/>
          </a:bodyPr>
          <a:lstStyle/>
          <a:p>
            <a:r>
              <a:rPr lang="en-US" sz="2000" dirty="0"/>
              <a:t>Future Work</a:t>
            </a:r>
          </a:p>
          <a:p>
            <a:pPr marL="342900" indent="-342900">
              <a:buFont typeface="Arial" panose="020B0604020202020204" pitchFamily="34" charset="0"/>
              <a:buChar char="•"/>
            </a:pPr>
            <a:r>
              <a:rPr lang="en-US" sz="2000" dirty="0" err="1"/>
              <a:t>Illite</a:t>
            </a:r>
            <a:r>
              <a:rPr lang="en-US" sz="2000" dirty="0"/>
              <a:t>/</a:t>
            </a:r>
            <a:r>
              <a:rPr lang="en-US" sz="2000" dirty="0" err="1"/>
              <a:t>Smectite</a:t>
            </a:r>
            <a:endParaRPr lang="en-US" sz="2000" dirty="0"/>
          </a:p>
          <a:p>
            <a:pPr marL="342900" indent="-342900">
              <a:buFont typeface="Arial" panose="020B0604020202020204" pitchFamily="34" charset="0"/>
              <a:buChar char="•"/>
            </a:pPr>
            <a:r>
              <a:rPr lang="en-US" sz="2000" dirty="0"/>
              <a:t>Pure </a:t>
            </a:r>
            <a:r>
              <a:rPr lang="en-US" sz="2000" dirty="0" err="1"/>
              <a:t>cherts</a:t>
            </a:r>
            <a:r>
              <a:rPr lang="en-US" sz="2000" dirty="0"/>
              <a:t> &amp; diatomite</a:t>
            </a:r>
          </a:p>
          <a:p>
            <a:pPr marL="342900" indent="-342900">
              <a:buFont typeface="Arial" panose="020B0604020202020204" pitchFamily="34" charset="0"/>
              <a:buChar char="•"/>
            </a:pPr>
            <a:r>
              <a:rPr lang="en-US" sz="2000" dirty="0"/>
              <a:t>Pressure and temperature</a:t>
            </a:r>
          </a:p>
          <a:p>
            <a:pPr marL="342900" indent="-342900">
              <a:buFont typeface="Arial" panose="020B0604020202020204" pitchFamily="34" charset="0"/>
              <a:buChar char="•"/>
            </a:pPr>
            <a:r>
              <a:rPr lang="en-US" sz="2000" dirty="0"/>
              <a:t>Match to drilling parameters</a:t>
            </a:r>
          </a:p>
          <a:p>
            <a:endParaRPr lang="en-US" sz="2000" dirty="0"/>
          </a:p>
          <a:p>
            <a:pPr marL="342900" indent="-342900">
              <a:buFont typeface="Arial" panose="020B0604020202020204" pitchFamily="34" charset="0"/>
              <a:buChar char="•"/>
            </a:pPr>
            <a:r>
              <a:rPr lang="en-US" sz="2000" dirty="0"/>
              <a:t>SEM and thin section analysis</a:t>
            </a:r>
          </a:p>
          <a:p>
            <a:pPr marL="342900" indent="-342900">
              <a:buFont typeface="Arial" panose="020B0604020202020204" pitchFamily="34" charset="0"/>
              <a:buChar char="•"/>
            </a:pPr>
            <a:r>
              <a:rPr lang="en-US" sz="2000" dirty="0"/>
              <a:t>Natural fracture timing</a:t>
            </a:r>
          </a:p>
          <a:p>
            <a:pPr marL="342900" indent="-342900">
              <a:buFont typeface="Arial" panose="020B0604020202020204" pitchFamily="34" charset="0"/>
              <a:buChar char="•"/>
            </a:pPr>
            <a:r>
              <a:rPr lang="en-US" sz="2000" dirty="0"/>
              <a:t>Texture, fabric, micro-porosity</a:t>
            </a:r>
          </a:p>
          <a:p>
            <a:pPr marL="342900" indent="-342900">
              <a:buFont typeface="Arial" panose="020B0604020202020204" pitchFamily="34" charset="0"/>
              <a:buChar char="•"/>
            </a:pPr>
            <a:r>
              <a:rPr lang="en-US" sz="2000" dirty="0"/>
              <a:t>Dolomite and pyrite</a:t>
            </a:r>
            <a:endParaRPr lang="en-US" sz="2000" b="1" dirty="0"/>
          </a:p>
          <a:p>
            <a:pPr marL="342900" indent="-342900">
              <a:buFont typeface="Arial" panose="020B0604020202020204" pitchFamily="34" charset="0"/>
              <a:buChar char="•"/>
            </a:pPr>
            <a:r>
              <a:rPr lang="en-US" sz="2000" dirty="0"/>
              <a:t>Ideas?</a:t>
            </a:r>
          </a:p>
        </p:txBody>
      </p:sp>
      <p:pic>
        <p:nvPicPr>
          <p:cNvPr id="7" name="Picture 6">
            <a:extLst>
              <a:ext uri="{FF2B5EF4-FFF2-40B4-BE49-F238E27FC236}">
                <a16:creationId xmlns:a16="http://schemas.microsoft.com/office/drawing/2014/main" id="{2F66E185-7352-8F4F-9C58-D3632438B5DD}"/>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4873397" y="1152496"/>
            <a:ext cx="4127815" cy="3531711"/>
          </a:xfrm>
          <a:prstGeom prst="rect">
            <a:avLst/>
          </a:prstGeom>
          <a:noFill/>
          <a:ln>
            <a:solidFill>
              <a:schemeClr val="tx1"/>
            </a:solidFill>
          </a:ln>
        </p:spPr>
      </p:pic>
    </p:spTree>
    <p:extLst>
      <p:ext uri="{BB962C8B-B14F-4D97-AF65-F5344CB8AC3E}">
        <p14:creationId xmlns:p14="http://schemas.microsoft.com/office/powerpoint/2010/main" val="243785547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Questions and Discussion</a:t>
            </a:r>
          </a:p>
        </p:txBody>
      </p:sp>
      <p:sp>
        <p:nvSpPr>
          <p:cNvPr id="24" name="Slide Number Placeholder 23"/>
          <p:cNvSpPr>
            <a:spLocks noGrp="1"/>
          </p:cNvSpPr>
          <p:nvPr>
            <p:ph type="sldNum" sz="quarter" idx="12"/>
          </p:nvPr>
        </p:nvSpPr>
        <p:spPr/>
        <p:txBody>
          <a:bodyPr/>
          <a:lstStyle/>
          <a:p>
            <a:fld id="{2C28197D-2ACD-42B7-BE08-24663ADBB220}" type="slidenum">
              <a:rPr lang="en-US" smtClean="0"/>
              <a:t>25</a:t>
            </a:fld>
            <a:endParaRPr lang="en-US"/>
          </a:p>
        </p:txBody>
      </p:sp>
      <p:sp>
        <p:nvSpPr>
          <p:cNvPr id="21" name="TextBox 20"/>
          <p:cNvSpPr txBox="1"/>
          <p:nvPr/>
        </p:nvSpPr>
        <p:spPr>
          <a:xfrm>
            <a:off x="657225" y="5072445"/>
            <a:ext cx="7858125" cy="1323439"/>
          </a:xfrm>
          <a:prstGeom prst="rect">
            <a:avLst/>
          </a:prstGeom>
          <a:noFill/>
        </p:spPr>
        <p:txBody>
          <a:bodyPr wrap="square" rtlCol="0">
            <a:spAutoFit/>
          </a:bodyPr>
          <a:lstStyle/>
          <a:p>
            <a:r>
              <a:rPr lang="en-US" sz="2000" dirty="0"/>
              <a:t>Thanks to the MARS Project supporters for data, core access, the </a:t>
            </a:r>
            <a:r>
              <a:rPr lang="en-US" sz="2000" dirty="0" err="1"/>
              <a:t>Proceq</a:t>
            </a:r>
            <a:r>
              <a:rPr lang="en-US" sz="2000" dirty="0"/>
              <a:t> rebound hardness tester, and guidance.</a:t>
            </a:r>
          </a:p>
          <a:p>
            <a:endParaRPr lang="en-US" sz="2000" dirty="0"/>
          </a:p>
          <a:p>
            <a:r>
              <a:rPr lang="en-US" sz="2000" dirty="0"/>
              <a:t>Thanks to my committee and CSULB colleagues.</a:t>
            </a:r>
          </a:p>
        </p:txBody>
      </p:sp>
      <p:pic>
        <p:nvPicPr>
          <p:cNvPr id="22" name="Picture 21"/>
          <p:cNvPicPr>
            <a:picLocks noChangeAspect="1"/>
          </p:cNvPicPr>
          <p:nvPr/>
        </p:nvPicPr>
        <p:blipFill>
          <a:blip r:embed="rId3" cstate="print">
            <a:extLst>
              <a:ext uri="{BEBA8EAE-BF5A-486C-A8C5-ECC9F3942E4B}">
                <a14:imgProps xmlns:a14="http://schemas.microsoft.com/office/drawing/2010/main">
                  <a14:imgLayer r:embed="rId4">
                    <a14:imgEffect>
                      <a14:sharpenSoften amount="5000"/>
                    </a14:imgEffect>
                    <a14:imgEffect>
                      <a14:brightnessContrast bright="-8000"/>
                    </a14:imgEffect>
                  </a14:imgLayer>
                </a14:imgProps>
              </a:ext>
              <a:ext uri="{28A0092B-C50C-407E-A947-70E740481C1C}">
                <a14:useLocalDpi xmlns:a14="http://schemas.microsoft.com/office/drawing/2010/main" val="0"/>
              </a:ext>
            </a:extLst>
          </a:blip>
          <a:stretch>
            <a:fillRect/>
          </a:stretch>
        </p:blipFill>
        <p:spPr>
          <a:xfrm>
            <a:off x="342900" y="1524000"/>
            <a:ext cx="3695700" cy="2771776"/>
          </a:xfrm>
          <a:prstGeom prst="rect">
            <a:avLst/>
          </a:prstGeom>
          <a:ln>
            <a:solidFill>
              <a:schemeClr val="tx1"/>
            </a:solidFill>
          </a:ln>
        </p:spPr>
      </p:pic>
      <p:sp>
        <p:nvSpPr>
          <p:cNvPr id="23" name="TextBox 22"/>
          <p:cNvSpPr txBox="1"/>
          <p:nvPr/>
        </p:nvSpPr>
        <p:spPr>
          <a:xfrm>
            <a:off x="308479" y="4325685"/>
            <a:ext cx="3834896" cy="461665"/>
          </a:xfrm>
          <a:prstGeom prst="rect">
            <a:avLst/>
          </a:prstGeom>
          <a:noFill/>
        </p:spPr>
        <p:txBody>
          <a:bodyPr wrap="square" rtlCol="0">
            <a:spAutoFit/>
          </a:bodyPr>
          <a:lstStyle/>
          <a:p>
            <a:r>
              <a:rPr lang="en-US" sz="1200" dirty="0"/>
              <a:t>Near Point Sal Beach, CA. Jointed opal-CT porcelanite and </a:t>
            </a:r>
            <a:r>
              <a:rPr lang="en-US" sz="1200" dirty="0" err="1"/>
              <a:t>unfractured</a:t>
            </a:r>
            <a:r>
              <a:rPr lang="en-US" sz="1200" dirty="0"/>
              <a:t> siliceous mudstone; quarter (25₵) for scale.</a:t>
            </a:r>
          </a:p>
        </p:txBody>
      </p:sp>
      <p:pic>
        <p:nvPicPr>
          <p:cNvPr id="10" name="Picture 9">
            <a:extLst>
              <a:ext uri="{FF2B5EF4-FFF2-40B4-BE49-F238E27FC236}">
                <a16:creationId xmlns:a16="http://schemas.microsoft.com/office/drawing/2014/main" id="{DA00128F-9C5F-2D42-AD18-5E01B9D3BB98}"/>
              </a:ext>
            </a:extLst>
          </p:cNvPr>
          <p:cNvPicPr/>
          <p:nvPr/>
        </p:nvPicPr>
        <p:blipFill>
          <a:blip r:embed="rId5" cstate="print">
            <a:extLst>
              <a:ext uri="{28A0092B-C50C-407E-A947-70E740481C1C}">
                <a14:useLocalDpi xmlns:a14="http://schemas.microsoft.com/office/drawing/2010/main" val="0"/>
              </a:ext>
            </a:extLst>
          </a:blip>
          <a:stretch>
            <a:fillRect/>
          </a:stretch>
        </p:blipFill>
        <p:spPr>
          <a:xfrm>
            <a:off x="4769427" y="1524000"/>
            <a:ext cx="4154930" cy="2801685"/>
          </a:xfrm>
          <a:prstGeom prst="rect">
            <a:avLst/>
          </a:prstGeom>
        </p:spPr>
      </p:pic>
    </p:spTree>
    <p:extLst>
      <p:ext uri="{BB962C8B-B14F-4D97-AF65-F5344CB8AC3E}">
        <p14:creationId xmlns:p14="http://schemas.microsoft.com/office/powerpoint/2010/main" val="134240343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solidFill>
            <a:schemeClr val="tx1"/>
          </a:solidFill>
        </p:spPr>
        <p:txBody>
          <a:bodyPr/>
          <a:lstStyle/>
          <a:p>
            <a:r>
              <a:rPr lang="en-US" dirty="0"/>
              <a:t> </a:t>
            </a:r>
          </a:p>
        </p:txBody>
      </p:sp>
      <p:sp>
        <p:nvSpPr>
          <p:cNvPr id="3" name="Slide Number Placeholder 2"/>
          <p:cNvSpPr>
            <a:spLocks noGrp="1"/>
          </p:cNvSpPr>
          <p:nvPr>
            <p:ph type="sldNum" sz="quarter" idx="12"/>
          </p:nvPr>
        </p:nvSpPr>
        <p:spPr/>
        <p:txBody>
          <a:bodyPr/>
          <a:lstStyle/>
          <a:p>
            <a:fld id="{2C28197D-2ACD-42B7-BE08-24663ADBB220}" type="slidenum">
              <a:rPr lang="en-US" smtClean="0"/>
              <a:t>26</a:t>
            </a:fld>
            <a:endParaRPr lang="en-US"/>
          </a:p>
        </p:txBody>
      </p:sp>
    </p:spTree>
    <p:extLst>
      <p:ext uri="{BB962C8B-B14F-4D97-AF65-F5344CB8AC3E}">
        <p14:creationId xmlns:p14="http://schemas.microsoft.com/office/powerpoint/2010/main" val="348045141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Unconfined Compressive Strength - UCS</a:t>
            </a:r>
          </a:p>
        </p:txBody>
      </p:sp>
      <p:sp>
        <p:nvSpPr>
          <p:cNvPr id="4" name="Slide Number Placeholder 3"/>
          <p:cNvSpPr>
            <a:spLocks noGrp="1"/>
          </p:cNvSpPr>
          <p:nvPr>
            <p:ph type="sldNum" sz="quarter" idx="12"/>
          </p:nvPr>
        </p:nvSpPr>
        <p:spPr/>
        <p:txBody>
          <a:bodyPr/>
          <a:lstStyle/>
          <a:p>
            <a:fld id="{2C28197D-2ACD-42B7-BE08-24663ADBB220}" type="slidenum">
              <a:rPr lang="en-US" smtClean="0"/>
              <a:t>27</a:t>
            </a:fld>
            <a:endParaRPr lang="en-US"/>
          </a:p>
        </p:txBody>
      </p:sp>
      <p:sp>
        <p:nvSpPr>
          <p:cNvPr id="5" name="Content Placeholder 1"/>
          <p:cNvSpPr>
            <a:spLocks noGrp="1"/>
          </p:cNvSpPr>
          <p:nvPr>
            <p:ph idx="1"/>
          </p:nvPr>
        </p:nvSpPr>
        <p:spPr>
          <a:xfrm>
            <a:off x="6069204" y="1299566"/>
            <a:ext cx="3074796" cy="4534458"/>
          </a:xfrm>
        </p:spPr>
        <p:txBody>
          <a:bodyPr>
            <a:normAutofit/>
          </a:bodyPr>
          <a:lstStyle/>
          <a:p>
            <a:r>
              <a:rPr lang="en-US" sz="2000" dirty="0">
                <a:latin typeface="+mn-lt"/>
              </a:rPr>
              <a:t>Stress loading to brittle strain (brittle failure)</a:t>
            </a:r>
          </a:p>
          <a:p>
            <a:r>
              <a:rPr lang="en-US" sz="2000" dirty="0">
                <a:latin typeface="+mn-lt"/>
              </a:rPr>
              <a:t>Close relationship to elasticity (Young’s Modulus)</a:t>
            </a:r>
          </a:p>
          <a:p>
            <a:r>
              <a:rPr lang="en-US" sz="2000" dirty="0">
                <a:latin typeface="+mn-lt"/>
              </a:rPr>
              <a:t>AKA  uniaxial compressive strength</a:t>
            </a:r>
          </a:p>
          <a:p>
            <a:endParaRPr lang="en-US" sz="2000" dirty="0">
              <a:latin typeface="+mn-lt"/>
            </a:endParaRPr>
          </a:p>
          <a:p>
            <a:endParaRPr lang="en-US" sz="2000" dirty="0">
              <a:latin typeface="+mn-lt"/>
            </a:endParaRPr>
          </a:p>
          <a:p>
            <a:r>
              <a:rPr lang="en-US" sz="2000" dirty="0">
                <a:latin typeface="+mn-lt"/>
              </a:rPr>
              <a:t>Lee et al. (2014) added shale to established conversion:</a:t>
            </a:r>
            <a:br>
              <a:rPr lang="en-US" sz="2000" dirty="0">
                <a:latin typeface="+mn-lt"/>
              </a:rPr>
            </a:br>
            <a:r>
              <a:rPr lang="en-US" sz="2000" dirty="0">
                <a:latin typeface="+mn-lt"/>
              </a:rPr>
              <a:t>rebound hardness –&gt; UCS</a:t>
            </a:r>
          </a:p>
          <a:p>
            <a:endParaRPr lang="en-US" sz="2000" dirty="0">
              <a:latin typeface="+mn-lt"/>
            </a:endParaRPr>
          </a:p>
        </p:txBody>
      </p:sp>
      <p:pic>
        <p:nvPicPr>
          <p:cNvPr id="6" name="Picture 5"/>
          <p:cNvPicPr>
            <a:picLocks noChangeAspect="1"/>
          </p:cNvPicPr>
          <p:nvPr/>
        </p:nvPicPr>
        <p:blipFill rotWithShape="1">
          <a:blip r:embed="rId2" cstate="print">
            <a:extLst>
              <a:ext uri="{28A0092B-C50C-407E-A947-70E740481C1C}">
                <a14:useLocalDpi xmlns:a14="http://schemas.microsoft.com/office/drawing/2010/main" val="0"/>
              </a:ext>
            </a:extLst>
          </a:blip>
          <a:srcRect l="5726" r="23515"/>
          <a:stretch/>
        </p:blipFill>
        <p:spPr>
          <a:xfrm>
            <a:off x="110533" y="934533"/>
            <a:ext cx="1768510" cy="3689238"/>
          </a:xfrm>
          <a:prstGeom prst="rect">
            <a:avLst/>
          </a:prstGeom>
        </p:spPr>
      </p:pic>
      <p:sp>
        <p:nvSpPr>
          <p:cNvPr id="7" name="TextBox 6"/>
          <p:cNvSpPr txBox="1"/>
          <p:nvPr/>
        </p:nvSpPr>
        <p:spPr>
          <a:xfrm>
            <a:off x="266700" y="4346772"/>
            <a:ext cx="1625600" cy="276999"/>
          </a:xfrm>
          <a:prstGeom prst="rect">
            <a:avLst/>
          </a:prstGeom>
          <a:noFill/>
        </p:spPr>
        <p:txBody>
          <a:bodyPr wrap="square" rtlCol="0">
            <a:spAutoFit/>
          </a:bodyPr>
          <a:lstStyle/>
          <a:p>
            <a:r>
              <a:rPr lang="en-US" sz="1200" dirty="0"/>
              <a:t>www.geocomp.com</a:t>
            </a: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64713" y="1427055"/>
            <a:ext cx="3823249" cy="4135569"/>
          </a:xfrm>
          <a:prstGeom prst="rect">
            <a:avLst/>
          </a:prstGeom>
        </p:spPr>
      </p:pic>
      <p:sp>
        <p:nvSpPr>
          <p:cNvPr id="9" name="Freeform 8"/>
          <p:cNvSpPr/>
          <p:nvPr/>
        </p:nvSpPr>
        <p:spPr>
          <a:xfrm>
            <a:off x="2024695" y="2148347"/>
            <a:ext cx="2743200" cy="3102123"/>
          </a:xfrm>
          <a:custGeom>
            <a:avLst/>
            <a:gdLst>
              <a:gd name="connsiteX0" fmla="*/ 0 w 2743200"/>
              <a:gd name="connsiteY0" fmla="*/ 3102123 h 3102123"/>
              <a:gd name="connsiteX1" fmla="*/ 504202 w 2743200"/>
              <a:gd name="connsiteY1" fmla="*/ 2649196 h 3102123"/>
              <a:gd name="connsiteX2" fmla="*/ 1264778 w 2743200"/>
              <a:gd name="connsiteY2" fmla="*/ 1640793 h 3102123"/>
              <a:gd name="connsiteX3" fmla="*/ 2016808 w 2743200"/>
              <a:gd name="connsiteY3" fmla="*/ 623843 h 3102123"/>
              <a:gd name="connsiteX4" fmla="*/ 2273181 w 2743200"/>
              <a:gd name="connsiteY4" fmla="*/ 324740 h 3102123"/>
              <a:gd name="connsiteX5" fmla="*/ 2435551 w 2743200"/>
              <a:gd name="connsiteY5" fmla="*/ 162370 h 3102123"/>
              <a:gd name="connsiteX6" fmla="*/ 2743200 w 2743200"/>
              <a:gd name="connsiteY6" fmla="*/ 0 h 3102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43200" h="3102123">
                <a:moveTo>
                  <a:pt x="0" y="3102123"/>
                </a:moveTo>
                <a:cubicBezTo>
                  <a:pt x="146703" y="2997437"/>
                  <a:pt x="293406" y="2892751"/>
                  <a:pt x="504202" y="2649196"/>
                </a:cubicBezTo>
                <a:cubicBezTo>
                  <a:pt x="714998" y="2405641"/>
                  <a:pt x="1012677" y="1978352"/>
                  <a:pt x="1264778" y="1640793"/>
                </a:cubicBezTo>
                <a:cubicBezTo>
                  <a:pt x="1516879" y="1303234"/>
                  <a:pt x="1848741" y="843185"/>
                  <a:pt x="2016808" y="623843"/>
                </a:cubicBezTo>
                <a:cubicBezTo>
                  <a:pt x="2184875" y="404501"/>
                  <a:pt x="2203391" y="401652"/>
                  <a:pt x="2273181" y="324740"/>
                </a:cubicBezTo>
                <a:cubicBezTo>
                  <a:pt x="2342971" y="247828"/>
                  <a:pt x="2357215" y="216493"/>
                  <a:pt x="2435551" y="162370"/>
                </a:cubicBezTo>
                <a:cubicBezTo>
                  <a:pt x="2513887" y="108247"/>
                  <a:pt x="2743200" y="0"/>
                  <a:pt x="2743200" y="0"/>
                </a:cubicBezTo>
              </a:path>
            </a:pathLst>
          </a:cu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4493864" y="1931494"/>
            <a:ext cx="1233054" cy="429491"/>
          </a:xfrm>
          <a:prstGeom prst="ellipse">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52730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t="14649" r="41667" b="8431"/>
          <a:stretch/>
        </p:blipFill>
        <p:spPr>
          <a:xfrm>
            <a:off x="23810" y="1211852"/>
            <a:ext cx="5767390" cy="3226993"/>
          </a:xfrm>
          <a:prstGeom prst="rect">
            <a:avLst/>
          </a:prstGeom>
        </p:spPr>
      </p:pic>
      <p:pic>
        <p:nvPicPr>
          <p:cNvPr id="14" name="Picture 13"/>
          <p:cNvPicPr>
            <a:picLocks noChangeAspect="1"/>
          </p:cNvPicPr>
          <p:nvPr/>
        </p:nvPicPr>
        <p:blipFill rotWithShape="1">
          <a:blip r:embed="rId4" cstate="print">
            <a:extLst>
              <a:ext uri="{28A0092B-C50C-407E-A947-70E740481C1C}">
                <a14:useLocalDpi xmlns:a14="http://schemas.microsoft.com/office/drawing/2010/main" val="0"/>
              </a:ext>
            </a:extLst>
          </a:blip>
          <a:srcRect l="37597" t="14978" r="41389" b="8758"/>
          <a:stretch/>
        </p:blipFill>
        <p:spPr>
          <a:xfrm>
            <a:off x="3744686" y="1398158"/>
            <a:ext cx="1921518" cy="2959100"/>
          </a:xfrm>
          <a:prstGeom prst="rect">
            <a:avLst/>
          </a:prstGeom>
        </p:spPr>
      </p:pic>
      <p:sp>
        <p:nvSpPr>
          <p:cNvPr id="3" name="Title 2"/>
          <p:cNvSpPr>
            <a:spLocks noGrp="1"/>
          </p:cNvSpPr>
          <p:nvPr>
            <p:ph type="title"/>
          </p:nvPr>
        </p:nvSpPr>
        <p:spPr/>
        <p:txBody>
          <a:bodyPr/>
          <a:lstStyle/>
          <a:p>
            <a:r>
              <a:rPr lang="en-US" dirty="0"/>
              <a:t>Rebound Hardness to UCS conversion</a:t>
            </a:r>
          </a:p>
        </p:txBody>
      </p:sp>
      <p:sp>
        <p:nvSpPr>
          <p:cNvPr id="2" name="Content Placeholder 1"/>
          <p:cNvSpPr>
            <a:spLocks noGrp="1"/>
          </p:cNvSpPr>
          <p:nvPr>
            <p:ph idx="1"/>
          </p:nvPr>
        </p:nvSpPr>
        <p:spPr>
          <a:xfrm>
            <a:off x="300037" y="4618528"/>
            <a:ext cx="4650581" cy="1005985"/>
          </a:xfrm>
        </p:spPr>
        <p:txBody>
          <a:bodyPr>
            <a:noAutofit/>
          </a:bodyPr>
          <a:lstStyle/>
          <a:p>
            <a:r>
              <a:rPr lang="en-US" sz="2400" dirty="0"/>
              <a:t>Applied Lee et al. (2014) literature trend line to Monterey Formation HLD</a:t>
            </a:r>
          </a:p>
        </p:txBody>
      </p:sp>
      <p:sp>
        <p:nvSpPr>
          <p:cNvPr id="4" name="Slide Number Placeholder 3"/>
          <p:cNvSpPr>
            <a:spLocks noGrp="1"/>
          </p:cNvSpPr>
          <p:nvPr>
            <p:ph type="sldNum" sz="quarter" idx="12"/>
          </p:nvPr>
        </p:nvSpPr>
        <p:spPr/>
        <p:txBody>
          <a:bodyPr/>
          <a:lstStyle/>
          <a:p>
            <a:fld id="{2C28197D-2ACD-42B7-BE08-24663ADBB220}" type="slidenum">
              <a:rPr lang="en-US" smtClean="0"/>
              <a:t>28</a:t>
            </a:fld>
            <a:endParaRPr lang="en-US" dirty="0"/>
          </a:p>
        </p:txBody>
      </p:sp>
      <p:pic>
        <p:nvPicPr>
          <p:cNvPr id="5" name="Picture 4"/>
          <p:cNvPicPr>
            <a:picLocks noChangeAspect="1"/>
          </p:cNvPicPr>
          <p:nvPr/>
        </p:nvPicPr>
        <p:blipFill>
          <a:blip r:embed="rId5"/>
          <a:stretch>
            <a:fillRect/>
          </a:stretch>
        </p:blipFill>
        <p:spPr>
          <a:xfrm>
            <a:off x="5666204" y="1807274"/>
            <a:ext cx="3312967" cy="2053130"/>
          </a:xfrm>
          <a:prstGeom prst="rect">
            <a:avLst/>
          </a:prstGeom>
        </p:spPr>
      </p:pic>
      <p:sp>
        <p:nvSpPr>
          <p:cNvPr id="9" name="TextBox 8"/>
          <p:cNvSpPr txBox="1"/>
          <p:nvPr/>
        </p:nvSpPr>
        <p:spPr>
          <a:xfrm>
            <a:off x="2135489" y="4297855"/>
            <a:ext cx="1643063" cy="230832"/>
          </a:xfrm>
          <a:prstGeom prst="rect">
            <a:avLst/>
          </a:prstGeom>
          <a:noFill/>
        </p:spPr>
        <p:txBody>
          <a:bodyPr wrap="square" rtlCol="0">
            <a:spAutoFit/>
          </a:bodyPr>
          <a:lstStyle/>
          <a:p>
            <a:r>
              <a:rPr lang="en-US" sz="900" dirty="0"/>
              <a:t>Modified from Lee et al. (2014)</a:t>
            </a:r>
          </a:p>
        </p:txBody>
      </p:sp>
      <p:pic>
        <p:nvPicPr>
          <p:cNvPr id="11" name="Picture 10"/>
          <p:cNvPicPr>
            <a:picLocks noChangeAspect="1"/>
          </p:cNvPicPr>
          <p:nvPr/>
        </p:nvPicPr>
        <p:blipFill rotWithShape="1">
          <a:blip r:embed="rId4" cstate="print">
            <a:extLst>
              <a:ext uri="{28A0092B-C50C-407E-A947-70E740481C1C}">
                <a14:useLocalDpi xmlns:a14="http://schemas.microsoft.com/office/drawing/2010/main" val="0"/>
              </a:ext>
            </a:extLst>
          </a:blip>
          <a:srcRect l="1" t="19023" r="62045" b="13362"/>
          <a:stretch/>
        </p:blipFill>
        <p:spPr>
          <a:xfrm>
            <a:off x="24865" y="1398158"/>
            <a:ext cx="3753687" cy="2837495"/>
          </a:xfrm>
          <a:prstGeom prst="rect">
            <a:avLst/>
          </a:prstGeom>
        </p:spPr>
      </p:pic>
      <p:sp>
        <p:nvSpPr>
          <p:cNvPr id="13" name="TextBox 12"/>
          <p:cNvSpPr txBox="1"/>
          <p:nvPr/>
        </p:nvSpPr>
        <p:spPr>
          <a:xfrm>
            <a:off x="5113057" y="4531719"/>
            <a:ext cx="3983518" cy="500137"/>
          </a:xfrm>
          <a:prstGeom prst="rect">
            <a:avLst/>
          </a:prstGeom>
          <a:noFill/>
        </p:spPr>
        <p:txBody>
          <a:bodyPr wrap="square" rtlCol="0">
            <a:spAutoFit/>
          </a:bodyPr>
          <a:lstStyle/>
          <a:p>
            <a:r>
              <a:rPr lang="en-US" sz="1600" dirty="0"/>
              <a:t>Measured diatomite UCS (800-1485psi)</a:t>
            </a:r>
            <a:br>
              <a:rPr lang="en-US" sz="1600" dirty="0"/>
            </a:br>
            <a:r>
              <a:rPr lang="en-US" sz="1050" dirty="0"/>
              <a:t>(Strickland 1985, Hansen and Purcell 1989, Bruno and </a:t>
            </a:r>
            <a:r>
              <a:rPr lang="en-US" sz="1050" dirty="0" err="1"/>
              <a:t>Bovberg</a:t>
            </a:r>
            <a:r>
              <a:rPr lang="en-US" sz="1050" dirty="0"/>
              <a:t> 1992)</a:t>
            </a:r>
          </a:p>
        </p:txBody>
      </p:sp>
      <p:sp>
        <p:nvSpPr>
          <p:cNvPr id="15" name="TextBox 14"/>
          <p:cNvSpPr txBox="1"/>
          <p:nvPr/>
        </p:nvSpPr>
        <p:spPr>
          <a:xfrm>
            <a:off x="5113056" y="5121520"/>
            <a:ext cx="3821081" cy="500137"/>
          </a:xfrm>
          <a:prstGeom prst="rect">
            <a:avLst/>
          </a:prstGeom>
          <a:noFill/>
        </p:spPr>
        <p:txBody>
          <a:bodyPr wrap="square" rtlCol="0">
            <a:spAutoFit/>
          </a:bodyPr>
          <a:lstStyle/>
          <a:p>
            <a:r>
              <a:rPr lang="en-US" sz="1600" dirty="0"/>
              <a:t>Measured CT UCS (4,000-7,500psi)</a:t>
            </a:r>
            <a:br>
              <a:rPr lang="en-US" sz="1600" dirty="0"/>
            </a:br>
            <a:endParaRPr lang="en-US" sz="1050" dirty="0"/>
          </a:p>
        </p:txBody>
      </p:sp>
      <p:sp>
        <p:nvSpPr>
          <p:cNvPr id="16" name="TextBox 15"/>
          <p:cNvSpPr txBox="1"/>
          <p:nvPr/>
        </p:nvSpPr>
        <p:spPr>
          <a:xfrm>
            <a:off x="5118251" y="5641616"/>
            <a:ext cx="3821081" cy="500137"/>
          </a:xfrm>
          <a:prstGeom prst="rect">
            <a:avLst/>
          </a:prstGeom>
          <a:noFill/>
        </p:spPr>
        <p:txBody>
          <a:bodyPr wrap="square" rtlCol="0">
            <a:spAutoFit/>
          </a:bodyPr>
          <a:lstStyle/>
          <a:p>
            <a:r>
              <a:rPr lang="en-US" sz="1600" dirty="0"/>
              <a:t>Measured QTZ 5k’ UCS (8,000- 13,000 psi)</a:t>
            </a:r>
            <a:br>
              <a:rPr lang="en-US" sz="1600" dirty="0"/>
            </a:br>
            <a:r>
              <a:rPr lang="en-US" sz="1050" dirty="0"/>
              <a:t>(</a:t>
            </a:r>
            <a:r>
              <a:rPr lang="en-US" sz="1050" dirty="0" err="1"/>
              <a:t>TeraTek</a:t>
            </a:r>
            <a:r>
              <a:rPr lang="en-US" sz="1050" dirty="0"/>
              <a:t>)</a:t>
            </a:r>
          </a:p>
        </p:txBody>
      </p:sp>
      <p:sp>
        <p:nvSpPr>
          <p:cNvPr id="17" name="TextBox 16"/>
          <p:cNvSpPr txBox="1"/>
          <p:nvPr/>
        </p:nvSpPr>
        <p:spPr>
          <a:xfrm>
            <a:off x="5113055" y="6141753"/>
            <a:ext cx="4030945" cy="500137"/>
          </a:xfrm>
          <a:prstGeom prst="rect">
            <a:avLst/>
          </a:prstGeom>
          <a:noFill/>
        </p:spPr>
        <p:txBody>
          <a:bodyPr wrap="square" rtlCol="0">
            <a:spAutoFit/>
          </a:bodyPr>
          <a:lstStyle/>
          <a:p>
            <a:r>
              <a:rPr lang="en-US" sz="1600" dirty="0"/>
              <a:t>Measured QTZ 12k’ UCS (18,200 – 30,300psi)</a:t>
            </a:r>
            <a:br>
              <a:rPr lang="en-US" sz="1600" dirty="0"/>
            </a:br>
            <a:r>
              <a:rPr lang="en-US" sz="1050" dirty="0"/>
              <a:t>(Core Labs)</a:t>
            </a:r>
          </a:p>
        </p:txBody>
      </p:sp>
    </p:spTree>
    <p:extLst>
      <p:ext uri="{BB962C8B-B14F-4D97-AF65-F5344CB8AC3E}">
        <p14:creationId xmlns:p14="http://schemas.microsoft.com/office/powerpoint/2010/main" val="3794306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P spid="16" grpId="0"/>
      <p:bldP spid="1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USC (MPA vs PSI)</a:t>
            </a:r>
          </a:p>
        </p:txBody>
      </p:sp>
      <p:sp>
        <p:nvSpPr>
          <p:cNvPr id="4" name="Slide Number Placeholder 3"/>
          <p:cNvSpPr>
            <a:spLocks noGrp="1"/>
          </p:cNvSpPr>
          <p:nvPr>
            <p:ph type="sldNum" sz="quarter" idx="12"/>
          </p:nvPr>
        </p:nvSpPr>
        <p:spPr/>
        <p:txBody>
          <a:bodyPr/>
          <a:lstStyle/>
          <a:p>
            <a:fld id="{2C28197D-2ACD-42B7-BE08-24663ADBB220}" type="slidenum">
              <a:rPr lang="en-US" smtClean="0"/>
              <a:t>29</a:t>
            </a:fld>
            <a:endParaRPr lang="en-US"/>
          </a:p>
        </p:txBody>
      </p:sp>
      <p:pic>
        <p:nvPicPr>
          <p:cNvPr id="6" name="Picture 5"/>
          <p:cNvPicPr>
            <a:picLocks noChangeAspect="1"/>
          </p:cNvPicPr>
          <p:nvPr/>
        </p:nvPicPr>
        <p:blipFill>
          <a:blip r:embed="rId2"/>
          <a:stretch>
            <a:fillRect/>
          </a:stretch>
        </p:blipFill>
        <p:spPr>
          <a:xfrm>
            <a:off x="5970647" y="5373322"/>
            <a:ext cx="1992924" cy="1348154"/>
          </a:xfrm>
          <a:prstGeom prst="rect">
            <a:avLst/>
          </a:prstGeom>
        </p:spPr>
      </p:pic>
      <p:pic>
        <p:nvPicPr>
          <p:cNvPr id="8" name="Picture 7"/>
          <p:cNvPicPr>
            <a:picLocks noChangeAspect="1"/>
          </p:cNvPicPr>
          <p:nvPr/>
        </p:nvPicPr>
        <p:blipFill>
          <a:blip r:embed="rId3"/>
          <a:stretch>
            <a:fillRect/>
          </a:stretch>
        </p:blipFill>
        <p:spPr>
          <a:xfrm>
            <a:off x="190500" y="1104899"/>
            <a:ext cx="6141027" cy="4155931"/>
          </a:xfrm>
          <a:prstGeom prst="rect">
            <a:avLst/>
          </a:prstGeom>
        </p:spPr>
      </p:pic>
      <p:pic>
        <p:nvPicPr>
          <p:cNvPr id="11" name="Picture 10"/>
          <p:cNvPicPr>
            <a:picLocks noChangeAspect="1"/>
          </p:cNvPicPr>
          <p:nvPr/>
        </p:nvPicPr>
        <p:blipFill rotWithShape="1">
          <a:blip r:embed="rId4"/>
          <a:srcRect l="1472" r="82446"/>
          <a:stretch/>
        </p:blipFill>
        <p:spPr>
          <a:xfrm>
            <a:off x="6185387" y="1104899"/>
            <a:ext cx="1078523" cy="4155930"/>
          </a:xfrm>
          <a:prstGeom prst="rect">
            <a:avLst/>
          </a:prstGeom>
        </p:spPr>
      </p:pic>
    </p:spTree>
    <p:extLst>
      <p:ext uri="{BB962C8B-B14F-4D97-AF65-F5344CB8AC3E}">
        <p14:creationId xmlns:p14="http://schemas.microsoft.com/office/powerpoint/2010/main" val="15874613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Mechanical Stratigraphy</a:t>
            </a:r>
          </a:p>
        </p:txBody>
      </p:sp>
      <p:sp>
        <p:nvSpPr>
          <p:cNvPr id="2" name="Content Placeholder 1"/>
          <p:cNvSpPr>
            <a:spLocks noGrp="1"/>
          </p:cNvSpPr>
          <p:nvPr>
            <p:ph idx="1"/>
          </p:nvPr>
        </p:nvSpPr>
        <p:spPr>
          <a:xfrm>
            <a:off x="104518" y="1089892"/>
            <a:ext cx="8925182" cy="1212438"/>
          </a:xfrm>
        </p:spPr>
        <p:txBody>
          <a:bodyPr>
            <a:normAutofit fontScale="77500" lnSpcReduction="20000"/>
          </a:bodyPr>
          <a:lstStyle/>
          <a:p>
            <a:pPr marL="0" indent="0">
              <a:buNone/>
            </a:pPr>
            <a:r>
              <a:rPr lang="en-US" dirty="0">
                <a:latin typeface="+mn-lt"/>
              </a:rPr>
              <a:t>Composition + diagenesis + bed thickness + structural position =</a:t>
            </a:r>
          </a:p>
          <a:p>
            <a:pPr marL="0" indent="0">
              <a:buNone/>
            </a:pPr>
            <a:br>
              <a:rPr lang="en-US" dirty="0">
                <a:latin typeface="+mn-lt"/>
              </a:rPr>
            </a:br>
            <a:r>
              <a:rPr lang="en-US" dirty="0">
                <a:latin typeface="+mn-lt"/>
              </a:rPr>
              <a:t>		</a:t>
            </a:r>
            <a:r>
              <a:rPr lang="en-US" dirty="0"/>
              <a:t>Varied</a:t>
            </a:r>
            <a:r>
              <a:rPr lang="en-US" dirty="0">
                <a:latin typeface="+mn-lt"/>
              </a:rPr>
              <a:t> fracture style and density (Mechanical Stratigraphy)</a:t>
            </a:r>
          </a:p>
        </p:txBody>
      </p:sp>
      <p:sp>
        <p:nvSpPr>
          <p:cNvPr id="9" name="Slide Number Placeholder 8"/>
          <p:cNvSpPr>
            <a:spLocks noGrp="1"/>
          </p:cNvSpPr>
          <p:nvPr>
            <p:ph type="sldNum" sz="quarter" idx="12"/>
          </p:nvPr>
        </p:nvSpPr>
        <p:spPr/>
        <p:txBody>
          <a:bodyPr/>
          <a:lstStyle/>
          <a:p>
            <a:fld id="{2C28197D-2ACD-42B7-BE08-24663ADBB220}" type="slidenum">
              <a:rPr lang="en-US" smtClean="0"/>
              <a:t>3</a:t>
            </a:fld>
            <a:endParaRPr lang="en-US"/>
          </a:p>
        </p:txBody>
      </p:sp>
      <p:pic>
        <p:nvPicPr>
          <p:cNvPr id="5" name="Picture 4"/>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4536380" y="2715080"/>
            <a:ext cx="4392749" cy="2913405"/>
          </a:xfrm>
          <a:prstGeom prst="rect">
            <a:avLst/>
          </a:prstGeom>
          <a:noFill/>
          <a:ln w="12700">
            <a:solidFill>
              <a:schemeClr val="tx1"/>
            </a:solidFill>
          </a:ln>
        </p:spPr>
      </p:pic>
      <p:sp>
        <p:nvSpPr>
          <p:cNvPr id="6" name="TextBox 5"/>
          <p:cNvSpPr txBox="1"/>
          <p:nvPr/>
        </p:nvSpPr>
        <p:spPr>
          <a:xfrm>
            <a:off x="8045217" y="5761166"/>
            <a:ext cx="984483" cy="276999"/>
          </a:xfrm>
          <a:prstGeom prst="rect">
            <a:avLst/>
          </a:prstGeom>
          <a:noFill/>
        </p:spPr>
        <p:txBody>
          <a:bodyPr wrap="square" rtlCol="0">
            <a:spAutoFit/>
          </a:bodyPr>
          <a:lstStyle/>
          <a:p>
            <a:r>
              <a:rPr lang="en-US" sz="1200" dirty="0"/>
              <a:t>Gross, 1995</a:t>
            </a:r>
          </a:p>
        </p:txBody>
      </p:sp>
      <p:sp>
        <p:nvSpPr>
          <p:cNvPr id="7" name="TextBox 6"/>
          <p:cNvSpPr txBox="1"/>
          <p:nvPr/>
        </p:nvSpPr>
        <p:spPr>
          <a:xfrm>
            <a:off x="2420711" y="5761166"/>
            <a:ext cx="2008414" cy="276999"/>
          </a:xfrm>
          <a:prstGeom prst="rect">
            <a:avLst/>
          </a:prstGeom>
          <a:noFill/>
        </p:spPr>
        <p:txBody>
          <a:bodyPr wrap="square" rtlCol="0">
            <a:spAutoFit/>
          </a:bodyPr>
          <a:lstStyle/>
          <a:p>
            <a:r>
              <a:rPr lang="en-US" sz="1200" dirty="0"/>
              <a:t>Arroyo Burro Beach, CA</a:t>
            </a:r>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8777" y="2715080"/>
            <a:ext cx="3961001" cy="2970752"/>
          </a:xfrm>
          <a:prstGeom prst="rect">
            <a:avLst/>
          </a:prstGeom>
          <a:ln>
            <a:solidFill>
              <a:schemeClr val="tx1"/>
            </a:solidFill>
          </a:ln>
        </p:spPr>
      </p:pic>
    </p:spTree>
    <p:extLst>
      <p:ext uri="{BB962C8B-B14F-4D97-AF65-F5344CB8AC3E}">
        <p14:creationId xmlns:p14="http://schemas.microsoft.com/office/powerpoint/2010/main" val="326183498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a:t>Comparably Higher Rock Strength</a:t>
            </a:r>
          </a:p>
        </p:txBody>
      </p:sp>
      <p:grpSp>
        <p:nvGrpSpPr>
          <p:cNvPr id="4" name="Group 3"/>
          <p:cNvGrpSpPr/>
          <p:nvPr/>
        </p:nvGrpSpPr>
        <p:grpSpPr>
          <a:xfrm>
            <a:off x="302527" y="1018983"/>
            <a:ext cx="6838724" cy="4619817"/>
            <a:chOff x="302527" y="1018983"/>
            <a:chExt cx="6243980" cy="4218045"/>
          </a:xfrm>
        </p:grpSpPr>
        <p:pic>
          <p:nvPicPr>
            <p:cNvPr id="16" name="Picture 15"/>
            <p:cNvPicPr>
              <a:picLocks noChangeAspect="1"/>
            </p:cNvPicPr>
            <p:nvPr/>
          </p:nvPicPr>
          <p:blipFill>
            <a:blip r:embed="rId3"/>
            <a:stretch>
              <a:fillRect/>
            </a:stretch>
          </p:blipFill>
          <p:spPr>
            <a:xfrm>
              <a:off x="302527" y="1018983"/>
              <a:ext cx="6243980" cy="4218045"/>
            </a:xfrm>
            <a:prstGeom prst="rect">
              <a:avLst/>
            </a:prstGeom>
          </p:spPr>
        </p:pic>
        <p:sp>
          <p:nvSpPr>
            <p:cNvPr id="21" name="TextBox 20"/>
            <p:cNvSpPr txBox="1"/>
            <p:nvPr/>
          </p:nvSpPr>
          <p:spPr>
            <a:xfrm>
              <a:off x="3958917" y="5006196"/>
              <a:ext cx="1011011" cy="230832"/>
            </a:xfrm>
            <a:prstGeom prst="rect">
              <a:avLst/>
            </a:prstGeom>
            <a:noFill/>
          </p:spPr>
          <p:txBody>
            <a:bodyPr wrap="square" rtlCol="0">
              <a:spAutoFit/>
            </a:bodyPr>
            <a:lstStyle/>
            <a:p>
              <a:r>
                <a:rPr lang="en-US" sz="900" dirty="0"/>
                <a:t>*Calculated UCS</a:t>
              </a:r>
            </a:p>
          </p:txBody>
        </p:sp>
      </p:grpSp>
      <p:sp>
        <p:nvSpPr>
          <p:cNvPr id="5" name="5-Point Star 4"/>
          <p:cNvSpPr/>
          <p:nvPr/>
        </p:nvSpPr>
        <p:spPr>
          <a:xfrm>
            <a:off x="7377952" y="2479656"/>
            <a:ext cx="137160" cy="137160"/>
          </a:xfrm>
          <a:prstGeom prst="star5">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dirty="0"/>
          </a:p>
        </p:txBody>
      </p:sp>
      <p:sp>
        <p:nvSpPr>
          <p:cNvPr id="11" name="5-Point Star 10"/>
          <p:cNvSpPr/>
          <p:nvPr/>
        </p:nvSpPr>
        <p:spPr>
          <a:xfrm>
            <a:off x="7377952" y="1817522"/>
            <a:ext cx="137160" cy="134470"/>
          </a:xfrm>
          <a:prstGeom prst="star5">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6" name="Isosceles Triangle 5"/>
          <p:cNvSpPr/>
          <p:nvPr/>
        </p:nvSpPr>
        <p:spPr>
          <a:xfrm>
            <a:off x="7377952" y="2183065"/>
            <a:ext cx="109728" cy="122816"/>
          </a:xfrm>
          <a:prstGeom prst="triangl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7" name="Rectangle 6"/>
          <p:cNvSpPr/>
          <p:nvPr/>
        </p:nvSpPr>
        <p:spPr>
          <a:xfrm>
            <a:off x="7377952" y="2832991"/>
            <a:ext cx="109728" cy="10972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8" name="Oval 7"/>
          <p:cNvSpPr/>
          <p:nvPr/>
        </p:nvSpPr>
        <p:spPr>
          <a:xfrm>
            <a:off x="7377952" y="3200691"/>
            <a:ext cx="109728" cy="10972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7377952" y="1506695"/>
            <a:ext cx="109728" cy="10972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Content Placeholder 1"/>
          <p:cNvSpPr txBox="1">
            <a:spLocks/>
          </p:cNvSpPr>
          <p:nvPr/>
        </p:nvSpPr>
        <p:spPr>
          <a:xfrm>
            <a:off x="7515112" y="1385455"/>
            <a:ext cx="1508815" cy="213360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1400" dirty="0"/>
              <a:t>Marcellus Shale</a:t>
            </a:r>
          </a:p>
          <a:p>
            <a:pPr marL="0" indent="0">
              <a:lnSpc>
                <a:spcPct val="100000"/>
              </a:lnSpc>
              <a:buNone/>
            </a:pPr>
            <a:r>
              <a:rPr lang="en-US" sz="1400" dirty="0"/>
              <a:t>Bakken (Mid)</a:t>
            </a:r>
          </a:p>
          <a:p>
            <a:pPr marL="0" indent="0">
              <a:lnSpc>
                <a:spcPct val="100000"/>
              </a:lnSpc>
              <a:buNone/>
            </a:pPr>
            <a:r>
              <a:rPr lang="en-US" sz="1400" dirty="0"/>
              <a:t>Barnett</a:t>
            </a:r>
          </a:p>
          <a:p>
            <a:pPr marL="0" indent="0">
              <a:lnSpc>
                <a:spcPct val="100000"/>
              </a:lnSpc>
              <a:buNone/>
            </a:pPr>
            <a:r>
              <a:rPr lang="en-US" sz="1400" dirty="0"/>
              <a:t>Haynesville</a:t>
            </a:r>
          </a:p>
          <a:p>
            <a:pPr marL="0" indent="0">
              <a:lnSpc>
                <a:spcPct val="100000"/>
              </a:lnSpc>
              <a:buNone/>
            </a:pPr>
            <a:r>
              <a:rPr lang="en-US" sz="1400" dirty="0"/>
              <a:t>Eagle Ford</a:t>
            </a:r>
          </a:p>
          <a:p>
            <a:pPr marL="0" indent="0">
              <a:lnSpc>
                <a:spcPct val="100000"/>
              </a:lnSpc>
              <a:buNone/>
            </a:pPr>
            <a:r>
              <a:rPr lang="en-US" sz="1400" dirty="0" err="1"/>
              <a:t>Muderrong</a:t>
            </a:r>
            <a:r>
              <a:rPr lang="en-US" sz="1400" dirty="0"/>
              <a:t> Shale</a:t>
            </a:r>
          </a:p>
        </p:txBody>
      </p:sp>
      <p:sp>
        <p:nvSpPr>
          <p:cNvPr id="14" name="Oval 13"/>
          <p:cNvSpPr/>
          <p:nvPr/>
        </p:nvSpPr>
        <p:spPr>
          <a:xfrm>
            <a:off x="1452825" y="2073337"/>
            <a:ext cx="109728" cy="10972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1720679" y="3145827"/>
            <a:ext cx="109728" cy="10972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3721889" y="3973682"/>
            <a:ext cx="109728" cy="10972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9" name="Rectangle 18"/>
          <p:cNvSpPr/>
          <p:nvPr/>
        </p:nvSpPr>
        <p:spPr>
          <a:xfrm>
            <a:off x="3737719" y="4215425"/>
            <a:ext cx="109728" cy="10972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20" name="5-Point Star 4"/>
          <p:cNvSpPr/>
          <p:nvPr/>
        </p:nvSpPr>
        <p:spPr>
          <a:xfrm>
            <a:off x="3881387" y="4083410"/>
            <a:ext cx="137160" cy="137160"/>
          </a:xfrm>
          <a:prstGeom prst="star5">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dirty="0"/>
          </a:p>
        </p:txBody>
      </p:sp>
      <p:sp>
        <p:nvSpPr>
          <p:cNvPr id="22" name="5-Point Star 4"/>
          <p:cNvSpPr/>
          <p:nvPr/>
        </p:nvSpPr>
        <p:spPr>
          <a:xfrm>
            <a:off x="2902934" y="3946250"/>
            <a:ext cx="137160" cy="137160"/>
          </a:xfrm>
          <a:prstGeom prst="star5">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dirty="0"/>
          </a:p>
        </p:txBody>
      </p:sp>
      <p:sp>
        <p:nvSpPr>
          <p:cNvPr id="23" name="Isosceles Triangle 22"/>
          <p:cNvSpPr/>
          <p:nvPr/>
        </p:nvSpPr>
        <p:spPr>
          <a:xfrm>
            <a:off x="4676316" y="3328891"/>
            <a:ext cx="109728" cy="122816"/>
          </a:xfrm>
          <a:prstGeom prst="triangl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4" name="Isosceles Triangle 23"/>
          <p:cNvSpPr/>
          <p:nvPr/>
        </p:nvSpPr>
        <p:spPr>
          <a:xfrm>
            <a:off x="3776753" y="2708355"/>
            <a:ext cx="109728" cy="122816"/>
          </a:xfrm>
          <a:prstGeom prst="triangl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5" name="5-Point Star 10"/>
          <p:cNvSpPr/>
          <p:nvPr/>
        </p:nvSpPr>
        <p:spPr>
          <a:xfrm>
            <a:off x="4617610" y="3825327"/>
            <a:ext cx="137160" cy="134470"/>
          </a:xfrm>
          <a:prstGeom prst="star5">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6" name="5-Point Star 10"/>
          <p:cNvSpPr/>
          <p:nvPr/>
        </p:nvSpPr>
        <p:spPr>
          <a:xfrm>
            <a:off x="3831617" y="3816091"/>
            <a:ext cx="137160" cy="134470"/>
          </a:xfrm>
          <a:prstGeom prst="star5">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7" name="Oval 26"/>
          <p:cNvSpPr/>
          <p:nvPr/>
        </p:nvSpPr>
        <p:spPr>
          <a:xfrm>
            <a:off x="3571928" y="3341979"/>
            <a:ext cx="109728" cy="10972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p:cNvSpPr/>
          <p:nvPr/>
        </p:nvSpPr>
        <p:spPr>
          <a:xfrm>
            <a:off x="3355515" y="3513656"/>
            <a:ext cx="109728" cy="10972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BFA9B9B6-42FB-40AD-AEA6-0B9505D19C55}"/>
              </a:ext>
            </a:extLst>
          </p:cNvPr>
          <p:cNvSpPr>
            <a:spLocks noGrp="1"/>
          </p:cNvSpPr>
          <p:nvPr>
            <p:ph type="sldNum" sz="quarter" idx="12"/>
          </p:nvPr>
        </p:nvSpPr>
        <p:spPr/>
        <p:txBody>
          <a:bodyPr/>
          <a:lstStyle/>
          <a:p>
            <a:fld id="{2C28197D-2ACD-42B7-BE08-24663ADBB220}" type="slidenum">
              <a:rPr lang="en-US" smtClean="0"/>
              <a:t>30</a:t>
            </a:fld>
            <a:endParaRPr lang="en-US"/>
          </a:p>
        </p:txBody>
      </p:sp>
    </p:spTree>
    <p:extLst>
      <p:ext uri="{BB962C8B-B14F-4D97-AF65-F5344CB8AC3E}">
        <p14:creationId xmlns:p14="http://schemas.microsoft.com/office/powerpoint/2010/main" val="2128363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0"/>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2"/>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3"/>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4"/>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5"/>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6"/>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7"/>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1" grpId="0" animBg="1"/>
      <p:bldP spid="6" grpId="0" animBg="1"/>
      <p:bldP spid="7" grpId="0" animBg="1"/>
      <p:bldP spid="8" grpId="0" animBg="1"/>
      <p:bldP spid="15" grpId="0" animBg="1"/>
      <p:bldP spid="13" grpId="0"/>
      <p:bldP spid="14" grpId="0" animBg="1"/>
      <p:bldP spid="17" grpId="0" animBg="1"/>
      <p:bldP spid="18" grpId="0" animBg="1"/>
      <p:bldP spid="19" grpId="0" animBg="1"/>
      <p:bldP spid="20" grpId="0" animBg="1"/>
      <p:bldP spid="22" grpId="0" animBg="1"/>
      <p:bldP spid="23" grpId="0" animBg="1"/>
      <p:bldP spid="24" grpId="0" animBg="1"/>
      <p:bldP spid="25" grpId="0" animBg="1"/>
      <p:bldP spid="26" grpId="0" animBg="1"/>
      <p:bldP spid="27" grpId="0" animBg="1"/>
      <p:bldP spid="28"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Hardness Results	</a:t>
            </a:r>
          </a:p>
        </p:txBody>
      </p:sp>
      <p:sp>
        <p:nvSpPr>
          <p:cNvPr id="2" name="Content Placeholder 1"/>
          <p:cNvSpPr>
            <a:spLocks noGrp="1"/>
          </p:cNvSpPr>
          <p:nvPr>
            <p:ph idx="1"/>
          </p:nvPr>
        </p:nvSpPr>
        <p:spPr>
          <a:xfrm>
            <a:off x="5778799" y="1828799"/>
            <a:ext cx="3365200" cy="2551471"/>
          </a:xfrm>
        </p:spPr>
        <p:txBody>
          <a:bodyPr>
            <a:normAutofit/>
          </a:bodyPr>
          <a:lstStyle/>
          <a:p>
            <a:r>
              <a:rPr lang="en-US" sz="2400" dirty="0">
                <a:latin typeface="+mn-lt"/>
              </a:rPr>
              <a:t>Good agreement with compositional variance</a:t>
            </a:r>
          </a:p>
          <a:p>
            <a:endParaRPr lang="en-US" sz="2400" dirty="0">
              <a:latin typeface="+mn-lt"/>
            </a:endParaRPr>
          </a:p>
          <a:p>
            <a:pPr>
              <a:tabLst>
                <a:tab pos="2576513" algn="l"/>
              </a:tabLst>
            </a:pPr>
            <a:r>
              <a:rPr lang="en-US" sz="2400" dirty="0">
                <a:latin typeface="+mn-lt"/>
              </a:rPr>
              <a:t>High resolution hardness in compositional groups</a:t>
            </a:r>
          </a:p>
        </p:txBody>
      </p:sp>
      <p:sp>
        <p:nvSpPr>
          <p:cNvPr id="10" name="Slide Number Placeholder 9"/>
          <p:cNvSpPr>
            <a:spLocks noGrp="1"/>
          </p:cNvSpPr>
          <p:nvPr>
            <p:ph type="sldNum" sz="quarter" idx="12"/>
          </p:nvPr>
        </p:nvSpPr>
        <p:spPr/>
        <p:txBody>
          <a:bodyPr/>
          <a:lstStyle/>
          <a:p>
            <a:fld id="{2C28197D-2ACD-42B7-BE08-24663ADBB220}" type="slidenum">
              <a:rPr lang="en-US" smtClean="0"/>
              <a:t>31</a:t>
            </a:fld>
            <a:endParaRPr lang="en-US"/>
          </a:p>
        </p:txBody>
      </p:sp>
      <p:sp>
        <p:nvSpPr>
          <p:cNvPr id="9" name="TextBox 8"/>
          <p:cNvSpPr txBox="1"/>
          <p:nvPr/>
        </p:nvSpPr>
        <p:spPr>
          <a:xfrm rot="16200000">
            <a:off x="-451958" y="3626543"/>
            <a:ext cx="1454393" cy="338554"/>
          </a:xfrm>
          <a:prstGeom prst="rect">
            <a:avLst/>
          </a:prstGeom>
          <a:noFill/>
        </p:spPr>
        <p:txBody>
          <a:bodyPr wrap="square" rtlCol="0">
            <a:spAutoFit/>
          </a:bodyPr>
          <a:lstStyle/>
          <a:p>
            <a:r>
              <a:rPr lang="en-US" sz="1600" dirty="0"/>
              <a:t>Length 3.2ft</a:t>
            </a:r>
          </a:p>
        </p:txBody>
      </p:sp>
      <p:pic>
        <p:nvPicPr>
          <p:cNvPr id="6" name="Picture 5"/>
          <p:cNvPicPr>
            <a:picLocks noChangeAspect="1"/>
          </p:cNvPicPr>
          <p:nvPr/>
        </p:nvPicPr>
        <p:blipFill>
          <a:blip r:embed="rId3"/>
          <a:stretch>
            <a:fillRect/>
          </a:stretch>
        </p:blipFill>
        <p:spPr>
          <a:xfrm rot="5400000">
            <a:off x="-1916320" y="3140443"/>
            <a:ext cx="5973050" cy="1310754"/>
          </a:xfrm>
          <a:prstGeom prst="rect">
            <a:avLst/>
          </a:prstGeom>
        </p:spPr>
      </p:pic>
      <p:pic>
        <p:nvPicPr>
          <p:cNvPr id="4" name="Picture 3"/>
          <p:cNvPicPr>
            <a:picLocks noChangeAspect="1"/>
          </p:cNvPicPr>
          <p:nvPr/>
        </p:nvPicPr>
        <p:blipFill>
          <a:blip r:embed="rId4"/>
          <a:stretch>
            <a:fillRect/>
          </a:stretch>
        </p:blipFill>
        <p:spPr>
          <a:xfrm>
            <a:off x="2263822" y="1409699"/>
            <a:ext cx="3420648" cy="4390479"/>
          </a:xfrm>
          <a:prstGeom prst="rect">
            <a:avLst/>
          </a:prstGeom>
        </p:spPr>
      </p:pic>
      <p:sp>
        <p:nvSpPr>
          <p:cNvPr id="7" name="TextBox 6"/>
          <p:cNvSpPr txBox="1"/>
          <p:nvPr/>
        </p:nvSpPr>
        <p:spPr>
          <a:xfrm>
            <a:off x="2944624" y="2062197"/>
            <a:ext cx="975146" cy="369332"/>
          </a:xfrm>
          <a:prstGeom prst="rect">
            <a:avLst/>
          </a:prstGeom>
          <a:noFill/>
        </p:spPr>
        <p:txBody>
          <a:bodyPr wrap="square" rtlCol="0">
            <a:spAutoFit/>
          </a:bodyPr>
          <a:lstStyle/>
          <a:p>
            <a:pPr algn="ctr"/>
            <a:r>
              <a:rPr lang="en-US" sz="900" u="sng" dirty="0"/>
              <a:t>Biogenic or diagenetic Silica</a:t>
            </a:r>
          </a:p>
        </p:txBody>
      </p:sp>
    </p:spTree>
    <p:extLst>
      <p:ext uri="{BB962C8B-B14F-4D97-AF65-F5344CB8AC3E}">
        <p14:creationId xmlns:p14="http://schemas.microsoft.com/office/powerpoint/2010/main" val="247839214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Silica Diagenesis + Nomenclature</a:t>
            </a:r>
          </a:p>
        </p:txBody>
      </p:sp>
      <p:sp>
        <p:nvSpPr>
          <p:cNvPr id="4" name="Slide Number Placeholder 3"/>
          <p:cNvSpPr>
            <a:spLocks noGrp="1"/>
          </p:cNvSpPr>
          <p:nvPr>
            <p:ph type="sldNum" sz="quarter" idx="12"/>
          </p:nvPr>
        </p:nvSpPr>
        <p:spPr/>
        <p:txBody>
          <a:bodyPr/>
          <a:lstStyle/>
          <a:p>
            <a:fld id="{2C28197D-2ACD-42B7-BE08-24663ADBB220}" type="slidenum">
              <a:rPr lang="en-US" smtClean="0"/>
              <a:t>32</a:t>
            </a:fld>
            <a:endParaRPr lang="en-US"/>
          </a:p>
        </p:txBody>
      </p:sp>
      <p:pic>
        <p:nvPicPr>
          <p:cNvPr id="6" name="Picture 5"/>
          <p:cNvPicPr>
            <a:picLocks noChangeAspect="1"/>
          </p:cNvPicPr>
          <p:nvPr/>
        </p:nvPicPr>
        <p:blipFill>
          <a:blip r:embed="rId2"/>
          <a:stretch>
            <a:fillRect/>
          </a:stretch>
        </p:blipFill>
        <p:spPr>
          <a:xfrm>
            <a:off x="438150" y="1028700"/>
            <a:ext cx="8267700" cy="4800600"/>
          </a:xfrm>
          <a:prstGeom prst="rect">
            <a:avLst/>
          </a:prstGeom>
        </p:spPr>
      </p:pic>
    </p:spTree>
    <p:extLst>
      <p:ext uri="{BB962C8B-B14F-4D97-AF65-F5344CB8AC3E}">
        <p14:creationId xmlns:p14="http://schemas.microsoft.com/office/powerpoint/2010/main" val="26615486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Hypothesis and Goals</a:t>
            </a:r>
          </a:p>
        </p:txBody>
      </p:sp>
      <p:sp>
        <p:nvSpPr>
          <p:cNvPr id="2" name="Content Placeholder 1"/>
          <p:cNvSpPr>
            <a:spLocks noGrp="1"/>
          </p:cNvSpPr>
          <p:nvPr>
            <p:ph idx="1"/>
          </p:nvPr>
        </p:nvSpPr>
        <p:spPr>
          <a:xfrm>
            <a:off x="298820" y="1533524"/>
            <a:ext cx="4654180" cy="4626073"/>
          </a:xfrm>
        </p:spPr>
        <p:txBody>
          <a:bodyPr>
            <a:normAutofit fontScale="85000" lnSpcReduction="20000"/>
          </a:bodyPr>
          <a:lstStyle/>
          <a:p>
            <a:pPr marL="0" indent="0">
              <a:lnSpc>
                <a:spcPct val="120000"/>
              </a:lnSpc>
              <a:buNone/>
            </a:pPr>
            <a:r>
              <a:rPr lang="en-US" dirty="0">
                <a:latin typeface="+mn-lt"/>
              </a:rPr>
              <a:t>Mechanical properties are strongly influenced by composition and silica diagenesis. </a:t>
            </a:r>
          </a:p>
          <a:p>
            <a:pPr marL="0" indent="0">
              <a:buNone/>
            </a:pPr>
            <a:endParaRPr lang="en-US" dirty="0">
              <a:latin typeface="+mn-lt"/>
            </a:endParaRPr>
          </a:p>
          <a:p>
            <a:pPr marL="0" indent="0">
              <a:buNone/>
            </a:pPr>
            <a:r>
              <a:rPr lang="en-US" dirty="0">
                <a:latin typeface="+mn-lt"/>
              </a:rPr>
              <a:t>Test a wide range of subsurface core at a high resolution to </a:t>
            </a:r>
            <a:r>
              <a:rPr lang="en-US" u="sng" dirty="0">
                <a:latin typeface="+mn-lt"/>
              </a:rPr>
              <a:t>quantify</a:t>
            </a:r>
            <a:r>
              <a:rPr lang="en-US" dirty="0">
                <a:latin typeface="+mn-lt"/>
              </a:rPr>
              <a:t>:</a:t>
            </a:r>
            <a:br>
              <a:rPr lang="en-US" dirty="0">
                <a:latin typeface="+mn-lt"/>
              </a:rPr>
            </a:br>
            <a:endParaRPr lang="en-US" dirty="0">
              <a:latin typeface="+mn-lt"/>
            </a:endParaRPr>
          </a:p>
          <a:p>
            <a:r>
              <a:rPr lang="en-US" dirty="0">
                <a:latin typeface="+mn-lt"/>
              </a:rPr>
              <a:t>Composition</a:t>
            </a:r>
          </a:p>
          <a:p>
            <a:r>
              <a:rPr lang="en-US" dirty="0">
                <a:latin typeface="+mn-lt"/>
              </a:rPr>
              <a:t>Diagenesis</a:t>
            </a:r>
          </a:p>
          <a:p>
            <a:r>
              <a:rPr lang="en-US" dirty="0">
                <a:latin typeface="+mn-lt"/>
              </a:rPr>
              <a:t>Physical properties (porosity)</a:t>
            </a:r>
          </a:p>
          <a:p>
            <a:r>
              <a:rPr lang="en-US" dirty="0">
                <a:latin typeface="+mn-lt"/>
              </a:rPr>
              <a:t>Mechanical properties (rebound hardness and UCS)</a:t>
            </a:r>
          </a:p>
          <a:p>
            <a:endParaRPr lang="en-US" dirty="0">
              <a:latin typeface="+mn-lt"/>
            </a:endParaRPr>
          </a:p>
          <a:p>
            <a:endParaRPr lang="en-US" dirty="0">
              <a:latin typeface="+mn-lt"/>
            </a:endParaRPr>
          </a:p>
        </p:txBody>
      </p:sp>
      <p:sp>
        <p:nvSpPr>
          <p:cNvPr id="4" name="Slide Number Placeholder 3"/>
          <p:cNvSpPr>
            <a:spLocks noGrp="1"/>
          </p:cNvSpPr>
          <p:nvPr>
            <p:ph type="sldNum" sz="quarter" idx="12"/>
          </p:nvPr>
        </p:nvSpPr>
        <p:spPr/>
        <p:txBody>
          <a:bodyPr/>
          <a:lstStyle/>
          <a:p>
            <a:fld id="{2C28197D-2ACD-42B7-BE08-24663ADBB220}" type="slidenum">
              <a:rPr lang="en-US" smtClean="0"/>
              <a:t>4</a:t>
            </a:fld>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01509" y="1624016"/>
            <a:ext cx="3920729" cy="3562350"/>
          </a:xfrm>
          <a:prstGeom prst="rect">
            <a:avLst/>
          </a:prstGeom>
        </p:spPr>
      </p:pic>
    </p:spTree>
    <p:extLst>
      <p:ext uri="{BB962C8B-B14F-4D97-AF65-F5344CB8AC3E}">
        <p14:creationId xmlns:p14="http://schemas.microsoft.com/office/powerpoint/2010/main" val="26896655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Picture 48"/>
          <p:cNvPicPr/>
          <p:nvPr/>
        </p:nvPicPr>
        <p:blipFill>
          <a:blip r:embed="rId3" cstate="print">
            <a:extLst>
              <a:ext uri="{28A0092B-C50C-407E-A947-70E740481C1C}">
                <a14:useLocalDpi xmlns:a14="http://schemas.microsoft.com/office/drawing/2010/main" val="0"/>
              </a:ext>
            </a:extLst>
          </a:blip>
          <a:stretch>
            <a:fillRect/>
          </a:stretch>
        </p:blipFill>
        <p:spPr>
          <a:xfrm>
            <a:off x="2432690" y="810038"/>
            <a:ext cx="6374733" cy="5714946"/>
          </a:xfrm>
          <a:prstGeom prst="rect">
            <a:avLst/>
          </a:prstGeom>
          <a:ln w="12700">
            <a:noFill/>
          </a:ln>
        </p:spPr>
      </p:pic>
      <p:sp>
        <p:nvSpPr>
          <p:cNvPr id="3" name="Title 2"/>
          <p:cNvSpPr>
            <a:spLocks noGrp="1"/>
          </p:cNvSpPr>
          <p:nvPr>
            <p:ph type="title"/>
          </p:nvPr>
        </p:nvSpPr>
        <p:spPr>
          <a:xfrm>
            <a:off x="0" y="-1"/>
            <a:ext cx="9144000" cy="777240"/>
          </a:xfrm>
        </p:spPr>
        <p:txBody>
          <a:bodyPr>
            <a:normAutofit/>
          </a:bodyPr>
          <a:lstStyle/>
          <a:p>
            <a:r>
              <a:rPr lang="en-US" dirty="0"/>
              <a:t>Methods – Belridge Oilfield</a:t>
            </a:r>
          </a:p>
        </p:txBody>
      </p:sp>
      <p:pic>
        <p:nvPicPr>
          <p:cNvPr id="6" name="Picture 5"/>
          <p:cNvPicPr>
            <a:picLocks noChangeAspect="1"/>
          </p:cNvPicPr>
          <p:nvPr/>
        </p:nvPicPr>
        <p:blipFill>
          <a:blip r:embed="rId4"/>
          <a:stretch>
            <a:fillRect/>
          </a:stretch>
        </p:blipFill>
        <p:spPr>
          <a:xfrm>
            <a:off x="208332" y="1085190"/>
            <a:ext cx="1772345" cy="2044657"/>
          </a:xfrm>
          <a:prstGeom prst="rect">
            <a:avLst/>
          </a:prstGeom>
        </p:spPr>
      </p:pic>
      <p:cxnSp>
        <p:nvCxnSpPr>
          <p:cNvPr id="33" name="Straight Connector 32"/>
          <p:cNvCxnSpPr/>
          <p:nvPr/>
        </p:nvCxnSpPr>
        <p:spPr>
          <a:xfrm flipH="1" flipV="1">
            <a:off x="1041401" y="2533650"/>
            <a:ext cx="3718718" cy="1052513"/>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flipH="1">
            <a:off x="190500" y="2533650"/>
            <a:ext cx="790306" cy="1054894"/>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45" name="TextBox 44"/>
          <p:cNvSpPr txBox="1"/>
          <p:nvPr/>
        </p:nvSpPr>
        <p:spPr>
          <a:xfrm>
            <a:off x="4637363" y="3092585"/>
            <a:ext cx="741140" cy="246221"/>
          </a:xfrm>
          <a:prstGeom prst="rect">
            <a:avLst/>
          </a:prstGeom>
          <a:noFill/>
        </p:spPr>
        <p:txBody>
          <a:bodyPr wrap="square" rtlCol="0">
            <a:spAutoFit/>
          </a:bodyPr>
          <a:lstStyle/>
          <a:p>
            <a:r>
              <a:rPr lang="en-US" sz="1000" dirty="0">
                <a:solidFill>
                  <a:srgbClr val="334697"/>
                </a:solidFill>
              </a:rPr>
              <a:t>CT-QTZ</a:t>
            </a:r>
          </a:p>
        </p:txBody>
      </p:sp>
      <p:sp>
        <p:nvSpPr>
          <p:cNvPr id="46" name="TextBox 45"/>
          <p:cNvSpPr txBox="1"/>
          <p:nvPr/>
        </p:nvSpPr>
        <p:spPr>
          <a:xfrm>
            <a:off x="2145789" y="2114179"/>
            <a:ext cx="500030" cy="246221"/>
          </a:xfrm>
          <a:prstGeom prst="rect">
            <a:avLst/>
          </a:prstGeom>
          <a:noFill/>
        </p:spPr>
        <p:txBody>
          <a:bodyPr wrap="square" rtlCol="0">
            <a:spAutoFit/>
          </a:bodyPr>
          <a:lstStyle/>
          <a:p>
            <a:r>
              <a:rPr lang="en-US" sz="1000" dirty="0">
                <a:solidFill>
                  <a:srgbClr val="259C56"/>
                </a:solidFill>
              </a:rPr>
              <a:t>A-CT</a:t>
            </a:r>
          </a:p>
        </p:txBody>
      </p:sp>
      <p:pic>
        <p:nvPicPr>
          <p:cNvPr id="40" name="Picture 39"/>
          <p:cNvPicPr/>
          <p:nvPr/>
        </p:nvPicPr>
        <p:blipFill>
          <a:blip r:embed="rId5" cstate="print">
            <a:extLst>
              <a:ext uri="{28A0092B-C50C-407E-A947-70E740481C1C}">
                <a14:useLocalDpi xmlns:a14="http://schemas.microsoft.com/office/drawing/2010/main" val="0"/>
              </a:ext>
            </a:extLst>
          </a:blip>
          <a:stretch>
            <a:fillRect/>
          </a:stretch>
        </p:blipFill>
        <p:spPr>
          <a:xfrm>
            <a:off x="194076" y="3592592"/>
            <a:ext cx="4558993" cy="2735780"/>
          </a:xfrm>
          <a:prstGeom prst="rect">
            <a:avLst/>
          </a:prstGeom>
          <a:ln w="12700">
            <a:solidFill>
              <a:schemeClr val="accent1"/>
            </a:solidFill>
          </a:ln>
        </p:spPr>
      </p:pic>
      <p:cxnSp>
        <p:nvCxnSpPr>
          <p:cNvPr id="57" name="Straight Connector 56"/>
          <p:cNvCxnSpPr/>
          <p:nvPr/>
        </p:nvCxnSpPr>
        <p:spPr>
          <a:xfrm>
            <a:off x="5133975" y="3215696"/>
            <a:ext cx="1790700" cy="0"/>
          </a:xfrm>
          <a:prstGeom prst="line">
            <a:avLst/>
          </a:prstGeom>
          <a:ln w="19050">
            <a:solidFill>
              <a:srgbClr val="334697"/>
            </a:solidFill>
            <a:prstDash val="dash"/>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flipH="1" flipV="1">
            <a:off x="6924675" y="3215696"/>
            <a:ext cx="276039" cy="156154"/>
          </a:xfrm>
          <a:prstGeom prst="line">
            <a:avLst/>
          </a:prstGeom>
          <a:ln w="19050">
            <a:solidFill>
              <a:srgbClr val="334697"/>
            </a:solidFill>
            <a:prstDash val="dash"/>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a:off x="7200714" y="3371850"/>
            <a:ext cx="1505136" cy="0"/>
          </a:xfrm>
          <a:prstGeom prst="line">
            <a:avLst/>
          </a:prstGeom>
          <a:ln w="19050">
            <a:solidFill>
              <a:srgbClr val="334697"/>
            </a:solidFill>
            <a:prstDash val="dash"/>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a:cxnSpLocks/>
          </p:cNvCxnSpPr>
          <p:nvPr/>
        </p:nvCxnSpPr>
        <p:spPr>
          <a:xfrm>
            <a:off x="2518833" y="2235200"/>
            <a:ext cx="1303867" cy="4233"/>
          </a:xfrm>
          <a:prstGeom prst="line">
            <a:avLst/>
          </a:prstGeom>
          <a:ln w="19050">
            <a:solidFill>
              <a:srgbClr val="5EB37D"/>
            </a:solidFill>
            <a:prstDash val="dash"/>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a:cxnSpLocks/>
          </p:cNvCxnSpPr>
          <p:nvPr/>
        </p:nvCxnSpPr>
        <p:spPr>
          <a:xfrm flipV="1">
            <a:off x="3831167" y="2106031"/>
            <a:ext cx="264583" cy="137636"/>
          </a:xfrm>
          <a:prstGeom prst="line">
            <a:avLst/>
          </a:prstGeom>
          <a:ln w="19050">
            <a:solidFill>
              <a:srgbClr val="5EB37D"/>
            </a:solidFill>
            <a:prstDash val="dash"/>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flipV="1">
            <a:off x="4095750" y="2093355"/>
            <a:ext cx="1109663" cy="12674"/>
          </a:xfrm>
          <a:prstGeom prst="line">
            <a:avLst/>
          </a:prstGeom>
          <a:ln w="19050">
            <a:solidFill>
              <a:srgbClr val="5EB37D"/>
            </a:solidFill>
            <a:prstDash val="dash"/>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a:off x="5447113" y="2077344"/>
            <a:ext cx="1477562" cy="16011"/>
          </a:xfrm>
          <a:prstGeom prst="line">
            <a:avLst/>
          </a:prstGeom>
          <a:ln w="19050">
            <a:solidFill>
              <a:srgbClr val="5EB37D"/>
            </a:solidFill>
            <a:prstDash val="dash"/>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flipV="1">
            <a:off x="5205413" y="2079015"/>
            <a:ext cx="251225" cy="14340"/>
          </a:xfrm>
          <a:prstGeom prst="line">
            <a:avLst/>
          </a:prstGeom>
          <a:ln w="19050">
            <a:solidFill>
              <a:srgbClr val="5EB37D"/>
            </a:solidFill>
            <a:prstDash val="dash"/>
          </a:ln>
        </p:spPr>
        <p:style>
          <a:lnRef idx="1">
            <a:schemeClr val="accent1"/>
          </a:lnRef>
          <a:fillRef idx="0">
            <a:schemeClr val="accent1"/>
          </a:fillRef>
          <a:effectRef idx="0">
            <a:schemeClr val="accent1"/>
          </a:effectRef>
          <a:fontRef idx="minor">
            <a:schemeClr val="tx1"/>
          </a:fontRef>
        </p:style>
      </p:cxnSp>
      <p:sp>
        <p:nvSpPr>
          <p:cNvPr id="2" name="Slide Number Placeholder 1">
            <a:extLst>
              <a:ext uri="{FF2B5EF4-FFF2-40B4-BE49-F238E27FC236}">
                <a16:creationId xmlns:a16="http://schemas.microsoft.com/office/drawing/2014/main" id="{15EA8DA1-EB0C-4B1D-8BD0-538E45CD50F7}"/>
              </a:ext>
            </a:extLst>
          </p:cNvPr>
          <p:cNvSpPr>
            <a:spLocks noGrp="1"/>
          </p:cNvSpPr>
          <p:nvPr>
            <p:ph type="sldNum" sz="quarter" idx="12"/>
          </p:nvPr>
        </p:nvSpPr>
        <p:spPr/>
        <p:txBody>
          <a:bodyPr/>
          <a:lstStyle/>
          <a:p>
            <a:fld id="{2C28197D-2ACD-42B7-BE08-24663ADBB220}" type="slidenum">
              <a:rPr lang="en-US" smtClean="0"/>
              <a:t>5</a:t>
            </a:fld>
            <a:endParaRPr lang="en-US"/>
          </a:p>
        </p:txBody>
      </p:sp>
    </p:spTree>
    <p:extLst>
      <p:ext uri="{BB962C8B-B14F-4D97-AF65-F5344CB8AC3E}">
        <p14:creationId xmlns:p14="http://schemas.microsoft.com/office/powerpoint/2010/main" val="17578293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3021" y="1553994"/>
            <a:ext cx="2090369" cy="2787158"/>
          </a:xfrm>
          <a:prstGeom prst="rect">
            <a:avLst/>
          </a:prstGeom>
        </p:spPr>
      </p:pic>
      <p:sp>
        <p:nvSpPr>
          <p:cNvPr id="3" name="Title 2"/>
          <p:cNvSpPr>
            <a:spLocks noGrp="1"/>
          </p:cNvSpPr>
          <p:nvPr>
            <p:ph type="title"/>
          </p:nvPr>
        </p:nvSpPr>
        <p:spPr/>
        <p:txBody>
          <a:bodyPr/>
          <a:lstStyle/>
          <a:p>
            <a:r>
              <a:rPr lang="en-US" dirty="0"/>
              <a:t>Methods – XRF Scanning</a:t>
            </a:r>
          </a:p>
        </p:txBody>
      </p:sp>
      <p:sp>
        <p:nvSpPr>
          <p:cNvPr id="2" name="Content Placeholder 1"/>
          <p:cNvSpPr>
            <a:spLocks noGrp="1"/>
          </p:cNvSpPr>
          <p:nvPr>
            <p:ph idx="1"/>
          </p:nvPr>
        </p:nvSpPr>
        <p:spPr>
          <a:xfrm>
            <a:off x="257175" y="4848004"/>
            <a:ext cx="5543550" cy="1873472"/>
          </a:xfrm>
        </p:spPr>
        <p:txBody>
          <a:bodyPr>
            <a:normAutofit fontScale="92500"/>
          </a:bodyPr>
          <a:lstStyle/>
          <a:p>
            <a:r>
              <a:rPr lang="en-US" dirty="0">
                <a:latin typeface="+mn-lt"/>
              </a:rPr>
              <a:t>1 cm</a:t>
            </a:r>
            <a:r>
              <a:rPr lang="en-US" baseline="30000" dirty="0">
                <a:latin typeface="+mn-lt"/>
              </a:rPr>
              <a:t>2</a:t>
            </a:r>
            <a:r>
              <a:rPr lang="en-US" dirty="0">
                <a:latin typeface="+mn-lt"/>
              </a:rPr>
              <a:t> resolution</a:t>
            </a:r>
          </a:p>
          <a:p>
            <a:r>
              <a:rPr lang="en-US" dirty="0">
                <a:latin typeface="+mn-lt"/>
              </a:rPr>
              <a:t>Qualitative Elemental Analysis of Al, Si, P, S, Cl, K, Ca, Ti, Cr, Mn, and Fe</a:t>
            </a:r>
          </a:p>
          <a:p>
            <a:r>
              <a:rPr lang="en-US" dirty="0"/>
              <a:t>Over 27,500 XRF data points</a:t>
            </a:r>
            <a:endParaRPr lang="en-US" dirty="0">
              <a:latin typeface="+mn-lt"/>
            </a:endParaRPr>
          </a:p>
        </p:txBody>
      </p:sp>
      <p:sp>
        <p:nvSpPr>
          <p:cNvPr id="14" name="Slide Number Placeholder 13"/>
          <p:cNvSpPr>
            <a:spLocks noGrp="1"/>
          </p:cNvSpPr>
          <p:nvPr>
            <p:ph type="sldNum" sz="quarter" idx="12"/>
          </p:nvPr>
        </p:nvSpPr>
        <p:spPr/>
        <p:txBody>
          <a:bodyPr/>
          <a:lstStyle/>
          <a:p>
            <a:fld id="{2C28197D-2ACD-42B7-BE08-24663ADBB220}" type="slidenum">
              <a:rPr lang="en-US" smtClean="0"/>
              <a:t>6</a:t>
            </a:fld>
            <a:endParaRPr lang="en-US"/>
          </a:p>
        </p:txBody>
      </p:sp>
      <p:pic>
        <p:nvPicPr>
          <p:cNvPr id="4" name="Picture 3"/>
          <p:cNvPicPr>
            <a:picLocks noChangeAspect="1"/>
          </p:cNvPicPr>
          <p:nvPr/>
        </p:nvPicPr>
        <p:blipFill>
          <a:blip r:embed="rId4" cstate="print">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tretch>
            <a:fillRect/>
          </a:stretch>
        </p:blipFill>
        <p:spPr>
          <a:xfrm>
            <a:off x="2502568" y="1543044"/>
            <a:ext cx="2087901" cy="2783868"/>
          </a:xfrm>
          <a:prstGeom prst="rect">
            <a:avLst/>
          </a:prstGeom>
        </p:spPr>
      </p:pic>
      <p:cxnSp>
        <p:nvCxnSpPr>
          <p:cNvPr id="10" name="Straight Connector 9"/>
          <p:cNvCxnSpPr/>
          <p:nvPr/>
        </p:nvCxnSpPr>
        <p:spPr>
          <a:xfrm>
            <a:off x="2333849" y="6038639"/>
            <a:ext cx="251709" cy="58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2748" y="1553993"/>
            <a:ext cx="2090369" cy="2787159"/>
          </a:xfrm>
          <a:prstGeom prst="rect">
            <a:avLst/>
          </a:prstGeom>
        </p:spPr>
      </p:pic>
      <p:pic>
        <p:nvPicPr>
          <p:cNvPr id="16" name="Picture 1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02747" y="1553992"/>
            <a:ext cx="2090370" cy="2787160"/>
          </a:xfrm>
          <a:prstGeom prst="rect">
            <a:avLst/>
          </a:prstGeom>
        </p:spPr>
      </p:pic>
      <p:sp>
        <p:nvSpPr>
          <p:cNvPr id="17" name="TextBox 16"/>
          <p:cNvSpPr txBox="1"/>
          <p:nvPr/>
        </p:nvSpPr>
        <p:spPr>
          <a:xfrm>
            <a:off x="802623" y="1271908"/>
            <a:ext cx="841351" cy="300082"/>
          </a:xfrm>
          <a:prstGeom prst="rect">
            <a:avLst/>
          </a:prstGeom>
          <a:noFill/>
        </p:spPr>
        <p:txBody>
          <a:bodyPr wrap="square" rtlCol="0">
            <a:spAutoFit/>
          </a:bodyPr>
          <a:lstStyle/>
          <a:p>
            <a:r>
              <a:rPr lang="en-US" sz="1350" dirty="0"/>
              <a:t>Clean</a:t>
            </a:r>
          </a:p>
        </p:txBody>
      </p:sp>
      <p:sp>
        <p:nvSpPr>
          <p:cNvPr id="18" name="TextBox 17"/>
          <p:cNvSpPr txBox="1"/>
          <p:nvPr/>
        </p:nvSpPr>
        <p:spPr>
          <a:xfrm>
            <a:off x="3382014" y="1240970"/>
            <a:ext cx="628153" cy="300082"/>
          </a:xfrm>
          <a:prstGeom prst="rect">
            <a:avLst/>
          </a:prstGeom>
          <a:noFill/>
        </p:spPr>
        <p:txBody>
          <a:bodyPr wrap="square" rtlCol="0">
            <a:spAutoFit/>
          </a:bodyPr>
          <a:lstStyle/>
          <a:p>
            <a:r>
              <a:rPr lang="en-US" sz="1350" dirty="0"/>
              <a:t>Scan</a:t>
            </a:r>
          </a:p>
        </p:txBody>
      </p:sp>
      <p:sp>
        <p:nvSpPr>
          <p:cNvPr id="19" name="TextBox 18"/>
          <p:cNvSpPr txBox="1"/>
          <p:nvPr/>
        </p:nvSpPr>
        <p:spPr>
          <a:xfrm>
            <a:off x="6124716" y="1271908"/>
            <a:ext cx="711016" cy="300082"/>
          </a:xfrm>
          <a:prstGeom prst="rect">
            <a:avLst/>
          </a:prstGeom>
          <a:noFill/>
        </p:spPr>
        <p:txBody>
          <a:bodyPr wrap="square" rtlCol="0">
            <a:spAutoFit/>
          </a:bodyPr>
          <a:lstStyle/>
          <a:p>
            <a:r>
              <a:rPr lang="en-US" sz="1350" dirty="0"/>
              <a:t>Results</a:t>
            </a:r>
          </a:p>
        </p:txBody>
      </p:sp>
      <p:pic>
        <p:nvPicPr>
          <p:cNvPr id="20" name="Picture 19"/>
          <p:cNvPicPr>
            <a:picLocks noChangeAspect="1"/>
          </p:cNvPicPr>
          <p:nvPr/>
        </p:nvPicPr>
        <p:blipFill rotWithShape="1">
          <a:blip r:embed="rId8"/>
          <a:srcRect r="13050"/>
          <a:stretch/>
        </p:blipFill>
        <p:spPr>
          <a:xfrm>
            <a:off x="4716940" y="1540038"/>
            <a:ext cx="4270257" cy="2786874"/>
          </a:xfrm>
          <a:prstGeom prst="rect">
            <a:avLst/>
          </a:prstGeom>
        </p:spPr>
      </p:pic>
      <p:cxnSp>
        <p:nvCxnSpPr>
          <p:cNvPr id="21" name="Straight Connector 20"/>
          <p:cNvCxnSpPr/>
          <p:nvPr/>
        </p:nvCxnSpPr>
        <p:spPr>
          <a:xfrm flipV="1">
            <a:off x="5007433" y="5705727"/>
            <a:ext cx="205133" cy="82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1978435" y="6039219"/>
            <a:ext cx="169046"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V="1">
            <a:off x="629744" y="6038638"/>
            <a:ext cx="172879" cy="581"/>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5134859" y="2184084"/>
            <a:ext cx="324765" cy="300082"/>
          </a:xfrm>
          <a:prstGeom prst="rect">
            <a:avLst/>
          </a:prstGeom>
          <a:solidFill>
            <a:schemeClr val="bg1"/>
          </a:solidFill>
        </p:spPr>
        <p:txBody>
          <a:bodyPr wrap="square" rtlCol="0">
            <a:spAutoFit/>
          </a:bodyPr>
          <a:lstStyle/>
          <a:p>
            <a:r>
              <a:rPr lang="en-US" sz="1350" dirty="0"/>
              <a:t>Si</a:t>
            </a:r>
          </a:p>
        </p:txBody>
      </p:sp>
      <p:sp>
        <p:nvSpPr>
          <p:cNvPr id="25" name="TextBox 24"/>
          <p:cNvSpPr txBox="1"/>
          <p:nvPr/>
        </p:nvSpPr>
        <p:spPr>
          <a:xfrm>
            <a:off x="5134860" y="2796047"/>
            <a:ext cx="371476" cy="300082"/>
          </a:xfrm>
          <a:prstGeom prst="rect">
            <a:avLst/>
          </a:prstGeom>
          <a:solidFill>
            <a:schemeClr val="bg1"/>
          </a:solidFill>
        </p:spPr>
        <p:txBody>
          <a:bodyPr wrap="square" rtlCol="0">
            <a:spAutoFit/>
          </a:bodyPr>
          <a:lstStyle/>
          <a:p>
            <a:r>
              <a:rPr lang="en-US" sz="1350" dirty="0"/>
              <a:t>Al</a:t>
            </a:r>
          </a:p>
        </p:txBody>
      </p:sp>
      <p:sp>
        <p:nvSpPr>
          <p:cNvPr id="27" name="TextBox 26"/>
          <p:cNvSpPr txBox="1"/>
          <p:nvPr/>
        </p:nvSpPr>
        <p:spPr>
          <a:xfrm>
            <a:off x="5134860" y="3317139"/>
            <a:ext cx="371476" cy="300082"/>
          </a:xfrm>
          <a:prstGeom prst="rect">
            <a:avLst/>
          </a:prstGeom>
          <a:solidFill>
            <a:schemeClr val="bg1"/>
          </a:solidFill>
        </p:spPr>
        <p:txBody>
          <a:bodyPr wrap="square" rtlCol="0">
            <a:spAutoFit/>
          </a:bodyPr>
          <a:lstStyle/>
          <a:p>
            <a:r>
              <a:rPr lang="en-US" sz="1350" dirty="0"/>
              <a:t>Ca</a:t>
            </a:r>
          </a:p>
        </p:txBody>
      </p:sp>
      <p:sp>
        <p:nvSpPr>
          <p:cNvPr id="28" name="TextBox 27"/>
          <p:cNvSpPr txBox="1"/>
          <p:nvPr/>
        </p:nvSpPr>
        <p:spPr>
          <a:xfrm>
            <a:off x="5134860" y="3885351"/>
            <a:ext cx="371476" cy="300082"/>
          </a:xfrm>
          <a:prstGeom prst="rect">
            <a:avLst/>
          </a:prstGeom>
          <a:solidFill>
            <a:schemeClr val="bg1"/>
          </a:solidFill>
        </p:spPr>
        <p:txBody>
          <a:bodyPr wrap="square" rtlCol="0">
            <a:spAutoFit/>
          </a:bodyPr>
          <a:lstStyle/>
          <a:p>
            <a:r>
              <a:rPr lang="en-US" sz="1350" dirty="0"/>
              <a:t>K</a:t>
            </a:r>
          </a:p>
        </p:txBody>
      </p:sp>
      <p:sp>
        <p:nvSpPr>
          <p:cNvPr id="26" name="Content Placeholder 1"/>
          <p:cNvSpPr txBox="1">
            <a:spLocks/>
          </p:cNvSpPr>
          <p:nvPr/>
        </p:nvSpPr>
        <p:spPr>
          <a:xfrm>
            <a:off x="5753100" y="4848004"/>
            <a:ext cx="2762250" cy="187347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sp>
        <p:nvSpPr>
          <p:cNvPr id="29" name="Content Placeholder 1">
            <a:extLst>
              <a:ext uri="{FF2B5EF4-FFF2-40B4-BE49-F238E27FC236}">
                <a16:creationId xmlns:a16="http://schemas.microsoft.com/office/drawing/2014/main" id="{4DE8C378-3FD5-EF47-A4DC-881F563D96F2}"/>
              </a:ext>
            </a:extLst>
          </p:cNvPr>
          <p:cNvSpPr txBox="1">
            <a:spLocks/>
          </p:cNvSpPr>
          <p:nvPr/>
        </p:nvSpPr>
        <p:spPr>
          <a:xfrm>
            <a:off x="2062958" y="812764"/>
            <a:ext cx="5543550" cy="51714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X-Ray Fluorescence</a:t>
            </a:r>
          </a:p>
        </p:txBody>
      </p:sp>
    </p:spTree>
    <p:extLst>
      <p:ext uri="{BB962C8B-B14F-4D97-AF65-F5344CB8AC3E}">
        <p14:creationId xmlns:p14="http://schemas.microsoft.com/office/powerpoint/2010/main" val="962488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Silica:Detritus</a:t>
            </a:r>
            <a:r>
              <a:rPr lang="en-US" dirty="0"/>
              <a:t> Definition</a:t>
            </a:r>
          </a:p>
        </p:txBody>
      </p:sp>
      <p:sp>
        <p:nvSpPr>
          <p:cNvPr id="4" name="Slide Number Placeholder 3"/>
          <p:cNvSpPr>
            <a:spLocks noGrp="1"/>
          </p:cNvSpPr>
          <p:nvPr>
            <p:ph type="sldNum" sz="quarter" idx="12"/>
          </p:nvPr>
        </p:nvSpPr>
        <p:spPr/>
        <p:txBody>
          <a:bodyPr/>
          <a:lstStyle/>
          <a:p>
            <a:fld id="{2C28197D-2ACD-42B7-BE08-24663ADBB220}" type="slidenum">
              <a:rPr lang="en-US" smtClean="0"/>
              <a:t>7</a:t>
            </a:fld>
            <a:endParaRPr lang="en-US"/>
          </a:p>
        </p:txBody>
      </p:sp>
      <p:pic>
        <p:nvPicPr>
          <p:cNvPr id="8" name="Picture 7"/>
          <p:cNvPicPr>
            <a:picLocks noChangeAspect="1"/>
          </p:cNvPicPr>
          <p:nvPr/>
        </p:nvPicPr>
        <p:blipFill>
          <a:blip r:embed="rId3"/>
          <a:stretch>
            <a:fillRect/>
          </a:stretch>
        </p:blipFill>
        <p:spPr>
          <a:xfrm>
            <a:off x="273176" y="1311234"/>
            <a:ext cx="8332601" cy="3139996"/>
          </a:xfrm>
          <a:prstGeom prst="rect">
            <a:avLst/>
          </a:prstGeom>
        </p:spPr>
      </p:pic>
      <p:sp>
        <p:nvSpPr>
          <p:cNvPr id="11" name="Content Placeholder 1"/>
          <p:cNvSpPr>
            <a:spLocks noGrp="1"/>
          </p:cNvSpPr>
          <p:nvPr>
            <p:ph idx="1"/>
          </p:nvPr>
        </p:nvSpPr>
        <p:spPr>
          <a:xfrm>
            <a:off x="478766" y="4627429"/>
            <a:ext cx="8328804" cy="1728922"/>
          </a:xfrm>
        </p:spPr>
        <p:txBody>
          <a:bodyPr>
            <a:normAutofit fontScale="70000" lnSpcReduction="20000"/>
          </a:bodyPr>
          <a:lstStyle/>
          <a:p>
            <a:pPr marL="514350" indent="-514350">
              <a:buFont typeface="+mj-lt"/>
              <a:buAutoNum type="arabicPeriod"/>
            </a:pPr>
            <a:r>
              <a:rPr lang="en-US" sz="2400" dirty="0"/>
              <a:t>XRF Corrected for elemental fluorescence yield and normalized to total counts</a:t>
            </a:r>
          </a:p>
          <a:p>
            <a:pPr marL="514350" indent="-514350">
              <a:buFont typeface="+mj-lt"/>
              <a:buAutoNum type="arabicPeriod"/>
            </a:pPr>
            <a:r>
              <a:rPr lang="en-US" sz="2400" dirty="0">
                <a:latin typeface="+mn-lt"/>
              </a:rPr>
              <a:t>Inductively Coupled Plasma – Mass Spectrometry (ICP-MS)</a:t>
            </a:r>
          </a:p>
          <a:p>
            <a:pPr lvl="1"/>
            <a:r>
              <a:rPr lang="en-US" sz="2000" dirty="0"/>
              <a:t>25 samples analyzed 8 elemental oxides – correlated to XRF</a:t>
            </a:r>
          </a:p>
          <a:p>
            <a:pPr marL="514350" indent="-514350">
              <a:buFont typeface="+mj-lt"/>
              <a:buAutoNum type="arabicPeriod"/>
            </a:pPr>
            <a:r>
              <a:rPr lang="en-US" sz="2400" dirty="0"/>
              <a:t>Covert Oxides to Normalize Si:Detritus </a:t>
            </a:r>
            <a:r>
              <a:rPr lang="en-US" sz="1800" dirty="0"/>
              <a:t>(Isaacs, 1980)</a:t>
            </a:r>
          </a:p>
          <a:p>
            <a:pPr lvl="1"/>
            <a:r>
              <a:rPr lang="en-US" sz="2000" dirty="0"/>
              <a:t>Biogenic and Diagenetic Silica % = SiO</a:t>
            </a:r>
            <a:r>
              <a:rPr lang="en-US" sz="2000" baseline="-25000" dirty="0"/>
              <a:t>2</a:t>
            </a:r>
            <a:r>
              <a:rPr lang="en-US" sz="2000" dirty="0"/>
              <a:t> – (3.5x Al</a:t>
            </a:r>
            <a:r>
              <a:rPr lang="en-US" sz="2000" baseline="-25000" dirty="0"/>
              <a:t>2</a:t>
            </a:r>
            <a:r>
              <a:rPr lang="en-US" sz="2000" dirty="0"/>
              <a:t>O</a:t>
            </a:r>
            <a:r>
              <a:rPr lang="en-US" sz="2000" baseline="-25000" dirty="0"/>
              <a:t>3</a:t>
            </a:r>
            <a:r>
              <a:rPr lang="en-US" sz="2000" dirty="0"/>
              <a:t>)</a:t>
            </a:r>
          </a:p>
          <a:p>
            <a:pPr lvl="1"/>
            <a:r>
              <a:rPr lang="en-US" sz="2000" dirty="0"/>
              <a:t>Detritus % = 5.6 x Al</a:t>
            </a:r>
            <a:r>
              <a:rPr lang="en-US" sz="2000" baseline="-25000" dirty="0"/>
              <a:t>2</a:t>
            </a:r>
            <a:r>
              <a:rPr lang="en-US" sz="2000" dirty="0"/>
              <a:t>O</a:t>
            </a:r>
            <a:r>
              <a:rPr lang="en-US" sz="2000" baseline="-25000" dirty="0"/>
              <a:t>3</a:t>
            </a:r>
          </a:p>
        </p:txBody>
      </p:sp>
      <p:cxnSp>
        <p:nvCxnSpPr>
          <p:cNvPr id="5" name="Straight Connector 4">
            <a:extLst>
              <a:ext uri="{FF2B5EF4-FFF2-40B4-BE49-F238E27FC236}">
                <a16:creationId xmlns:a16="http://schemas.microsoft.com/office/drawing/2014/main" id="{98F5E12B-A6E6-4168-A635-F158DFFEACD0}"/>
              </a:ext>
            </a:extLst>
          </p:cNvPr>
          <p:cNvCxnSpPr/>
          <p:nvPr/>
        </p:nvCxnSpPr>
        <p:spPr>
          <a:xfrm flipV="1">
            <a:off x="759124" y="2329132"/>
            <a:ext cx="0" cy="310551"/>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446647F3-5DB9-4695-A436-53A6900ECA81}"/>
              </a:ext>
            </a:extLst>
          </p:cNvPr>
          <p:cNvCxnSpPr>
            <a:cxnSpLocks/>
          </p:cNvCxnSpPr>
          <p:nvPr/>
        </p:nvCxnSpPr>
        <p:spPr>
          <a:xfrm flipH="1">
            <a:off x="1075426" y="4839478"/>
            <a:ext cx="322053" cy="1"/>
          </a:xfrm>
          <a:prstGeom prst="line">
            <a:avLst/>
          </a:prstGeom>
          <a:ln w="28575">
            <a:solidFill>
              <a:srgbClr val="259C56"/>
            </a:solidFill>
            <a:prstDash val="solid"/>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1CB1B07E-163B-4960-8817-D8975D7A6806}"/>
              </a:ext>
            </a:extLst>
          </p:cNvPr>
          <p:cNvCxnSpPr>
            <a:cxnSpLocks/>
          </p:cNvCxnSpPr>
          <p:nvPr/>
        </p:nvCxnSpPr>
        <p:spPr>
          <a:xfrm flipH="1">
            <a:off x="5495026" y="5172975"/>
            <a:ext cx="672862"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3888366C-3689-463B-930F-610863C405DB}"/>
              </a:ext>
            </a:extLst>
          </p:cNvPr>
          <p:cNvCxnSpPr>
            <a:cxnSpLocks/>
          </p:cNvCxnSpPr>
          <p:nvPr/>
        </p:nvCxnSpPr>
        <p:spPr>
          <a:xfrm flipH="1">
            <a:off x="1547004" y="4017093"/>
            <a:ext cx="322053" cy="1"/>
          </a:xfrm>
          <a:prstGeom prst="line">
            <a:avLst/>
          </a:prstGeom>
          <a:ln w="28575">
            <a:solidFill>
              <a:srgbClr val="259C56"/>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305842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Methods – </a:t>
            </a:r>
            <a:r>
              <a:rPr lang="en-US" dirty="0" err="1"/>
              <a:t>Leeb</a:t>
            </a:r>
            <a:r>
              <a:rPr lang="en-US" dirty="0"/>
              <a:t> Hardness (HLD)</a:t>
            </a:r>
          </a:p>
        </p:txBody>
      </p:sp>
      <p:sp>
        <p:nvSpPr>
          <p:cNvPr id="2" name="Content Placeholder 1"/>
          <p:cNvSpPr>
            <a:spLocks noGrp="1"/>
          </p:cNvSpPr>
          <p:nvPr>
            <p:ph idx="1"/>
          </p:nvPr>
        </p:nvSpPr>
        <p:spPr>
          <a:xfrm>
            <a:off x="180741" y="1027076"/>
            <a:ext cx="7928882" cy="5694400"/>
          </a:xfrm>
        </p:spPr>
        <p:txBody>
          <a:bodyPr>
            <a:normAutofit fontScale="92500" lnSpcReduction="20000"/>
          </a:bodyPr>
          <a:lstStyle/>
          <a:p>
            <a:pPr marL="0" indent="0">
              <a:buNone/>
            </a:pPr>
            <a:r>
              <a:rPr lang="en-US" dirty="0">
                <a:latin typeface="+mn-lt"/>
              </a:rPr>
              <a:t>Proceq Piccolo </a:t>
            </a:r>
            <a:r>
              <a:rPr lang="en-US" u="sng" dirty="0">
                <a:latin typeface="+mn-lt"/>
              </a:rPr>
              <a:t>Rebound Hardness </a:t>
            </a:r>
            <a:r>
              <a:rPr lang="en-US" dirty="0">
                <a:latin typeface="+mn-lt"/>
              </a:rPr>
              <a:t>tester</a:t>
            </a:r>
          </a:p>
          <a:p>
            <a:endParaRPr lang="en-US" dirty="0">
              <a:latin typeface="+mn-lt"/>
            </a:endParaRPr>
          </a:p>
          <a:p>
            <a:endParaRPr lang="en-US" dirty="0">
              <a:latin typeface="+mn-lt"/>
            </a:endParaRPr>
          </a:p>
          <a:p>
            <a:endParaRPr lang="en-US" dirty="0">
              <a:latin typeface="+mn-lt"/>
            </a:endParaRPr>
          </a:p>
          <a:p>
            <a:endParaRPr lang="en-US" dirty="0">
              <a:latin typeface="+mn-lt"/>
            </a:endParaRPr>
          </a:p>
          <a:p>
            <a:endParaRPr lang="en-US" dirty="0">
              <a:latin typeface="+mn-lt"/>
            </a:endParaRPr>
          </a:p>
          <a:p>
            <a:endParaRPr lang="en-US" dirty="0">
              <a:latin typeface="+mn-lt"/>
            </a:endParaRPr>
          </a:p>
          <a:p>
            <a:endParaRPr lang="en-US" dirty="0">
              <a:latin typeface="+mn-lt"/>
            </a:endParaRPr>
          </a:p>
          <a:p>
            <a:endParaRPr lang="en-US" dirty="0">
              <a:latin typeface="+mn-lt"/>
            </a:endParaRPr>
          </a:p>
          <a:p>
            <a:r>
              <a:rPr lang="en-US" dirty="0"/>
              <a:t>12,500 total measurement</a:t>
            </a:r>
          </a:p>
          <a:p>
            <a:pPr>
              <a:lnSpc>
                <a:spcPct val="120000"/>
              </a:lnSpc>
            </a:pPr>
            <a:r>
              <a:rPr lang="en-US" dirty="0">
                <a:latin typeface="+mn-lt"/>
              </a:rPr>
              <a:t>Average of 5-7 of the highest values</a:t>
            </a:r>
            <a:br>
              <a:rPr lang="en-US" dirty="0">
                <a:latin typeface="+mn-lt"/>
              </a:rPr>
            </a:br>
            <a:r>
              <a:rPr lang="en-US" dirty="0">
                <a:latin typeface="+mn-lt"/>
              </a:rPr>
              <a:t>w/ suspected errors removed </a:t>
            </a:r>
          </a:p>
          <a:p>
            <a:pPr lvl="1">
              <a:lnSpc>
                <a:spcPct val="120000"/>
              </a:lnSpc>
            </a:pPr>
            <a:r>
              <a:rPr lang="en-US" dirty="0"/>
              <a:t>1,546 HLD data points</a:t>
            </a:r>
            <a:endParaRPr lang="en-US" dirty="0">
              <a:latin typeface="+mn-lt"/>
            </a:endParaRPr>
          </a:p>
        </p:txBody>
      </p:sp>
      <p:sp>
        <p:nvSpPr>
          <p:cNvPr id="6" name="Slide Number Placeholder 5"/>
          <p:cNvSpPr>
            <a:spLocks noGrp="1"/>
          </p:cNvSpPr>
          <p:nvPr>
            <p:ph type="sldNum" sz="quarter" idx="12"/>
          </p:nvPr>
        </p:nvSpPr>
        <p:spPr/>
        <p:txBody>
          <a:bodyPr/>
          <a:lstStyle/>
          <a:p>
            <a:fld id="{2C28197D-2ACD-42B7-BE08-24663ADBB220}" type="slidenum">
              <a:rPr lang="en-US" smtClean="0"/>
              <a:t>8</a:t>
            </a:fld>
            <a:endParaRPr lang="en-US"/>
          </a:p>
        </p:txBody>
      </p:sp>
      <p:pic>
        <p:nvPicPr>
          <p:cNvPr id="5" name="Picture 4"/>
          <p:cNvPicPr>
            <a:picLocks noChangeAspect="1"/>
          </p:cNvPicPr>
          <p:nvPr/>
        </p:nvPicPr>
        <p:blipFill>
          <a:blip r:embed="rId3"/>
          <a:stretch>
            <a:fillRect/>
          </a:stretch>
        </p:blipFill>
        <p:spPr>
          <a:xfrm>
            <a:off x="6568239" y="1552671"/>
            <a:ext cx="1989177" cy="795671"/>
          </a:xfrm>
          <a:prstGeom prst="rect">
            <a:avLst/>
          </a:prstGeom>
        </p:spPr>
      </p:pic>
      <p:pic>
        <p:nvPicPr>
          <p:cNvPr id="8" name="Picture 7"/>
          <p:cNvPicPr>
            <a:picLocks noChangeAspect="1"/>
          </p:cNvPicPr>
          <p:nvPr/>
        </p:nvPicPr>
        <p:blipFill>
          <a:blip r:embed="rId4"/>
          <a:stretch>
            <a:fillRect/>
          </a:stretch>
        </p:blipFill>
        <p:spPr>
          <a:xfrm>
            <a:off x="202597" y="1621213"/>
            <a:ext cx="5851171" cy="2944485"/>
          </a:xfrm>
          <a:prstGeom prst="rect">
            <a:avLst/>
          </a:prstGeom>
        </p:spPr>
      </p:pic>
      <p:pic>
        <p:nvPicPr>
          <p:cNvPr id="7" name="Picture 6"/>
          <p:cNvPicPr>
            <a:picLocks noChangeAspect="1"/>
          </p:cNvPicPr>
          <p:nvPr/>
        </p:nvPicPr>
        <p:blipFill rotWithShape="1">
          <a:blip r:embed="rId5" cstate="print">
            <a:extLst>
              <a:ext uri="{28A0092B-C50C-407E-A947-70E740481C1C}">
                <a14:useLocalDpi xmlns:a14="http://schemas.microsoft.com/office/drawing/2010/main" val="0"/>
              </a:ext>
            </a:extLst>
          </a:blip>
          <a:srcRect l="6622"/>
          <a:stretch/>
        </p:blipFill>
        <p:spPr>
          <a:xfrm>
            <a:off x="6505713" y="2709869"/>
            <a:ext cx="2146885" cy="3065523"/>
          </a:xfrm>
          <a:prstGeom prst="rect">
            <a:avLst/>
          </a:prstGeom>
        </p:spPr>
      </p:pic>
      <p:grpSp>
        <p:nvGrpSpPr>
          <p:cNvPr id="14" name="Group 13"/>
          <p:cNvGrpSpPr/>
          <p:nvPr/>
        </p:nvGrpSpPr>
        <p:grpSpPr>
          <a:xfrm>
            <a:off x="6584568" y="2304967"/>
            <a:ext cx="1989177" cy="104255"/>
            <a:chOff x="3293257" y="2612571"/>
            <a:chExt cx="2652236" cy="139007"/>
          </a:xfrm>
        </p:grpSpPr>
        <p:cxnSp>
          <p:nvCxnSpPr>
            <p:cNvPr id="9" name="Straight Connector 8"/>
            <p:cNvCxnSpPr/>
            <p:nvPr/>
          </p:nvCxnSpPr>
          <p:spPr>
            <a:xfrm>
              <a:off x="3293257" y="2748786"/>
              <a:ext cx="2652236"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V="1">
              <a:off x="3293257" y="2612571"/>
              <a:ext cx="0" cy="136215"/>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V="1">
              <a:off x="5945493" y="2615363"/>
              <a:ext cx="0" cy="136215"/>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5" name="TextBox 14"/>
          <p:cNvSpPr txBox="1"/>
          <p:nvPr/>
        </p:nvSpPr>
        <p:spPr>
          <a:xfrm>
            <a:off x="7731580" y="2356047"/>
            <a:ext cx="1112571" cy="307777"/>
          </a:xfrm>
          <a:prstGeom prst="rect">
            <a:avLst/>
          </a:prstGeom>
          <a:noFill/>
        </p:spPr>
        <p:txBody>
          <a:bodyPr wrap="square" rtlCol="0">
            <a:spAutoFit/>
          </a:bodyPr>
          <a:lstStyle/>
          <a:p>
            <a:r>
              <a:rPr lang="en-US" sz="1400" dirty="0"/>
              <a:t>6.5 inches</a:t>
            </a:r>
          </a:p>
        </p:txBody>
      </p:sp>
    </p:spTree>
    <p:extLst>
      <p:ext uri="{BB962C8B-B14F-4D97-AF65-F5344CB8AC3E}">
        <p14:creationId xmlns:p14="http://schemas.microsoft.com/office/powerpoint/2010/main" val="6752741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Hardness Results	</a:t>
            </a:r>
          </a:p>
        </p:txBody>
      </p:sp>
      <p:sp>
        <p:nvSpPr>
          <p:cNvPr id="10" name="Slide Number Placeholder 9"/>
          <p:cNvSpPr>
            <a:spLocks noGrp="1"/>
          </p:cNvSpPr>
          <p:nvPr>
            <p:ph type="sldNum" sz="quarter" idx="12"/>
          </p:nvPr>
        </p:nvSpPr>
        <p:spPr/>
        <p:txBody>
          <a:bodyPr/>
          <a:lstStyle/>
          <a:p>
            <a:fld id="{2C28197D-2ACD-42B7-BE08-24663ADBB220}" type="slidenum">
              <a:rPr lang="en-US" smtClean="0"/>
              <a:t>9</a:t>
            </a:fld>
            <a:endParaRPr lang="en-US"/>
          </a:p>
        </p:txBody>
      </p:sp>
      <p:sp>
        <p:nvSpPr>
          <p:cNvPr id="9" name="TextBox 8"/>
          <p:cNvSpPr txBox="1"/>
          <p:nvPr/>
        </p:nvSpPr>
        <p:spPr>
          <a:xfrm rot="16200000">
            <a:off x="-451958" y="3626543"/>
            <a:ext cx="1454393" cy="338554"/>
          </a:xfrm>
          <a:prstGeom prst="rect">
            <a:avLst/>
          </a:prstGeom>
          <a:noFill/>
        </p:spPr>
        <p:txBody>
          <a:bodyPr wrap="square" rtlCol="0">
            <a:spAutoFit/>
          </a:bodyPr>
          <a:lstStyle/>
          <a:p>
            <a:r>
              <a:rPr lang="en-US" sz="1600" dirty="0"/>
              <a:t>Length 3.2ft</a:t>
            </a:r>
          </a:p>
        </p:txBody>
      </p:sp>
      <p:pic>
        <p:nvPicPr>
          <p:cNvPr id="6" name="Picture 5"/>
          <p:cNvPicPr>
            <a:picLocks noChangeAspect="1"/>
          </p:cNvPicPr>
          <p:nvPr/>
        </p:nvPicPr>
        <p:blipFill>
          <a:blip r:embed="rId3"/>
          <a:stretch>
            <a:fillRect/>
          </a:stretch>
        </p:blipFill>
        <p:spPr>
          <a:xfrm rot="5400000">
            <a:off x="-1916320" y="3140443"/>
            <a:ext cx="5973050" cy="1310754"/>
          </a:xfrm>
          <a:prstGeom prst="rect">
            <a:avLst/>
          </a:prstGeom>
        </p:spPr>
      </p:pic>
      <p:pic>
        <p:nvPicPr>
          <p:cNvPr id="15" name="Picture 14">
            <a:extLst>
              <a:ext uri="{FF2B5EF4-FFF2-40B4-BE49-F238E27FC236}">
                <a16:creationId xmlns:a16="http://schemas.microsoft.com/office/drawing/2014/main" id="{D06926AA-63E0-184B-A552-3C850EE1B18E}"/>
              </a:ext>
            </a:extLst>
          </p:cNvPr>
          <p:cNvPicPr>
            <a:picLocks noChangeAspect="1"/>
          </p:cNvPicPr>
          <p:nvPr/>
        </p:nvPicPr>
        <p:blipFill>
          <a:blip r:embed="rId4"/>
          <a:stretch>
            <a:fillRect/>
          </a:stretch>
        </p:blipFill>
        <p:spPr>
          <a:xfrm>
            <a:off x="2362830" y="833934"/>
            <a:ext cx="5628105" cy="4469377"/>
          </a:xfrm>
          <a:prstGeom prst="rect">
            <a:avLst/>
          </a:prstGeom>
        </p:spPr>
      </p:pic>
      <p:sp>
        <p:nvSpPr>
          <p:cNvPr id="16" name="Rectangle 15">
            <a:extLst>
              <a:ext uri="{FF2B5EF4-FFF2-40B4-BE49-F238E27FC236}">
                <a16:creationId xmlns:a16="http://schemas.microsoft.com/office/drawing/2014/main" id="{02751630-492B-764E-A05A-C2ECA6E7218E}"/>
              </a:ext>
            </a:extLst>
          </p:cNvPr>
          <p:cNvSpPr/>
          <p:nvPr/>
        </p:nvSpPr>
        <p:spPr>
          <a:xfrm rot="2700000">
            <a:off x="6380034" y="3429786"/>
            <a:ext cx="192097" cy="192097"/>
          </a:xfrm>
          <a:prstGeom prst="rect">
            <a:avLst/>
          </a:prstGeom>
          <a:pattFill prst="wdUpDiag">
            <a:fgClr>
              <a:schemeClr val="accent6">
                <a:lumMod val="60000"/>
                <a:lumOff val="40000"/>
              </a:schemeClr>
            </a:fgClr>
            <a:bgClr>
              <a:schemeClr val="accent6"/>
            </a:bgClr>
          </a:pattFill>
          <a:ln>
            <a:solidFill>
              <a:schemeClr val="tx1"/>
            </a:solidFill>
          </a:ln>
        </p:spPr>
        <p:style>
          <a:lnRef idx="2">
            <a:schemeClr val="accent6">
              <a:shade val="50000"/>
            </a:schemeClr>
          </a:lnRef>
          <a:fillRef idx="1">
            <a:schemeClr val="accent6"/>
          </a:fillRef>
          <a:effectRef idx="0">
            <a:schemeClr val="accent6"/>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7" name="TextBox 16">
            <a:extLst>
              <a:ext uri="{FF2B5EF4-FFF2-40B4-BE49-F238E27FC236}">
                <a16:creationId xmlns:a16="http://schemas.microsoft.com/office/drawing/2014/main" id="{035312E6-7CF8-2840-951F-1B2AE138D8CE}"/>
              </a:ext>
            </a:extLst>
          </p:cNvPr>
          <p:cNvSpPr txBox="1"/>
          <p:nvPr/>
        </p:nvSpPr>
        <p:spPr>
          <a:xfrm>
            <a:off x="2803782" y="5716552"/>
            <a:ext cx="5711568" cy="923330"/>
          </a:xfrm>
          <a:prstGeom prst="rect">
            <a:avLst/>
          </a:prstGeom>
          <a:noFill/>
        </p:spPr>
        <p:txBody>
          <a:bodyPr wrap="square" rtlCol="0">
            <a:spAutoFit/>
          </a:bodyPr>
          <a:lstStyle/>
          <a:p>
            <a:pPr marL="285750" indent="-285750">
              <a:buFont typeface="Arial" panose="020B0604020202020204" pitchFamily="34" charset="0"/>
              <a:buChar char="•"/>
            </a:pPr>
            <a:r>
              <a:rPr lang="en-US" dirty="0"/>
              <a:t>Increasing Silica = Increasing Hardness</a:t>
            </a:r>
          </a:p>
          <a:p>
            <a:pPr marL="285750" indent="-285750">
              <a:buFont typeface="Arial" panose="020B0604020202020204" pitchFamily="34" charset="0"/>
              <a:buChar char="•"/>
            </a:pPr>
            <a:r>
              <a:rPr lang="en-US" dirty="0"/>
              <a:t>Significant trends</a:t>
            </a:r>
          </a:p>
          <a:p>
            <a:pPr marL="285750" indent="-285750">
              <a:buFont typeface="Arial" panose="020B0604020202020204" pitchFamily="34" charset="0"/>
              <a:buChar char="•"/>
            </a:pPr>
            <a:r>
              <a:rPr lang="en-US" dirty="0"/>
              <a:t>Limited Opal-A results</a:t>
            </a:r>
          </a:p>
        </p:txBody>
      </p:sp>
      <p:pic>
        <p:nvPicPr>
          <p:cNvPr id="18" name="Picture 17">
            <a:extLst>
              <a:ext uri="{FF2B5EF4-FFF2-40B4-BE49-F238E27FC236}">
                <a16:creationId xmlns:a16="http://schemas.microsoft.com/office/drawing/2014/main" id="{4CE204F5-6F75-D349-8CAB-4E12321647E1}"/>
              </a:ext>
            </a:extLst>
          </p:cNvPr>
          <p:cNvPicPr>
            <a:picLocks noChangeAspect="1"/>
          </p:cNvPicPr>
          <p:nvPr/>
        </p:nvPicPr>
        <p:blipFill>
          <a:blip r:embed="rId5"/>
          <a:stretch>
            <a:fillRect/>
          </a:stretch>
        </p:blipFill>
        <p:spPr>
          <a:xfrm>
            <a:off x="6682628" y="3157738"/>
            <a:ext cx="1237595" cy="1158340"/>
          </a:xfrm>
          <a:prstGeom prst="rect">
            <a:avLst/>
          </a:prstGeom>
        </p:spPr>
      </p:pic>
    </p:spTree>
    <p:extLst>
      <p:ext uri="{BB962C8B-B14F-4D97-AF65-F5344CB8AC3E}">
        <p14:creationId xmlns:p14="http://schemas.microsoft.com/office/powerpoint/2010/main" val="126672628"/>
      </p:ext>
    </p:extLst>
  </p:cSld>
  <p:clrMapOvr>
    <a:masterClrMapping/>
  </p:clrMapOvr>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30107</TotalTime>
  <Words>1436</Words>
  <Application>Microsoft Macintosh PowerPoint</Application>
  <PresentationFormat>On-screen Show (4:3)</PresentationFormat>
  <Paragraphs>305</Paragraphs>
  <Slides>32</Slides>
  <Notes>28</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32</vt:i4>
      </vt:variant>
    </vt:vector>
  </HeadingPairs>
  <TitlesOfParts>
    <vt:vector size="44" baseType="lpstr">
      <vt:lpstr>Arial</vt:lpstr>
      <vt:lpstr>Arial Black</vt:lpstr>
      <vt:lpstr>Arial Narrow</vt:lpstr>
      <vt:lpstr>Calibri</vt:lpstr>
      <vt:lpstr>Calibri Light</vt:lpstr>
      <vt:lpstr>Helvetica</vt:lpstr>
      <vt:lpstr>Myriad Pro</vt:lpstr>
      <vt:lpstr>Myriad Pro Light</vt:lpstr>
      <vt:lpstr>Times New Roman</vt:lpstr>
      <vt:lpstr>Wingdings</vt:lpstr>
      <vt:lpstr>Custom Design</vt:lpstr>
      <vt:lpstr>Office Theme</vt:lpstr>
      <vt:lpstr>PowerPoint Presentation</vt:lpstr>
      <vt:lpstr>Monterey Formation - Diagenesis</vt:lpstr>
      <vt:lpstr>Mechanical Stratigraphy</vt:lpstr>
      <vt:lpstr>Hypothesis and Goals</vt:lpstr>
      <vt:lpstr>Methods – Belridge Oilfield</vt:lpstr>
      <vt:lpstr>Methods – XRF Scanning</vt:lpstr>
      <vt:lpstr>Silica:Detritus Definition</vt:lpstr>
      <vt:lpstr>Methods – Leeb Hardness (HLD)</vt:lpstr>
      <vt:lpstr>Hardness Results </vt:lpstr>
      <vt:lpstr>Results – Hardness in Depth</vt:lpstr>
      <vt:lpstr>Stepwise Hardening with Diagenesis</vt:lpstr>
      <vt:lpstr>Controls - Burial Compaction</vt:lpstr>
      <vt:lpstr>Controls – Porosity and Composition</vt:lpstr>
      <vt:lpstr>Controls</vt:lpstr>
      <vt:lpstr>Controls – Composition and Diagenesis</vt:lpstr>
      <vt:lpstr>Hardness Variability and Controls</vt:lpstr>
      <vt:lpstr>Comparison</vt:lpstr>
      <vt:lpstr>Applications</vt:lpstr>
      <vt:lpstr>Implications - Failure Criteria</vt:lpstr>
      <vt:lpstr>12’k-Quartz</vt:lpstr>
      <vt:lpstr>HLD to Wireline Resolution</vt:lpstr>
      <vt:lpstr>HLD to Wireline Resolution</vt:lpstr>
      <vt:lpstr>Summary</vt:lpstr>
      <vt:lpstr>Summary</vt:lpstr>
      <vt:lpstr>Questions and Discussion</vt:lpstr>
      <vt:lpstr> </vt:lpstr>
      <vt:lpstr>Unconfined Compressive Strength - UCS</vt:lpstr>
      <vt:lpstr>Rebound Hardness to UCS conversion</vt:lpstr>
      <vt:lpstr>USC (MPA vs PSI)</vt:lpstr>
      <vt:lpstr>Comparably Higher Rock Strength</vt:lpstr>
      <vt:lpstr>Hardness Results </vt:lpstr>
      <vt:lpstr>Silica Diagenesis + Nomenclature</vt:lpstr>
    </vt:vector>
  </TitlesOfParts>
  <Company/>
  <LinksUpToDate>false</LinksUpToDate>
  <SharedDoc>false</SharedDoc>
  <HyperlinksChanged>false</HyperlinksChanged>
  <AppVersion>16.0009</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Ryan Weller</dc:creator>
  <cp:lastModifiedBy>Ryan Weller</cp:lastModifiedBy>
  <cp:revision>320</cp:revision>
  <cp:lastPrinted>2016-12-04T06:10:37Z</cp:lastPrinted>
  <dcterms:created xsi:type="dcterms:W3CDTF">2016-11-14T19:30:58Z</dcterms:created>
  <dcterms:modified xsi:type="dcterms:W3CDTF">2018-08-03T16:47:52Z</dcterms:modified>
</cp:coreProperties>
</file>